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9" r:id="rId2"/>
    <p:sldId id="354" r:id="rId3"/>
    <p:sldId id="282" r:id="rId4"/>
    <p:sldId id="283" r:id="rId5"/>
    <p:sldId id="355" r:id="rId6"/>
    <p:sldId id="357" r:id="rId7"/>
    <p:sldId id="358" r:id="rId8"/>
    <p:sldId id="325" r:id="rId9"/>
    <p:sldId id="366" r:id="rId10"/>
    <p:sldId id="365" r:id="rId11"/>
    <p:sldId id="330" r:id="rId12"/>
    <p:sldId id="332" r:id="rId13"/>
    <p:sldId id="334" r:id="rId14"/>
    <p:sldId id="331" r:id="rId15"/>
    <p:sldId id="335" r:id="rId16"/>
    <p:sldId id="336" r:id="rId17"/>
    <p:sldId id="363" r:id="rId18"/>
    <p:sldId id="329" r:id="rId19"/>
    <p:sldId id="341" r:id="rId20"/>
    <p:sldId id="342" r:id="rId21"/>
    <p:sldId id="353" r:id="rId22"/>
    <p:sldId id="343" r:id="rId23"/>
    <p:sldId id="344" r:id="rId24"/>
    <p:sldId id="345" r:id="rId25"/>
    <p:sldId id="346" r:id="rId26"/>
    <p:sldId id="361" r:id="rId27"/>
    <p:sldId id="347" r:id="rId28"/>
    <p:sldId id="348" r:id="rId29"/>
    <p:sldId id="349" r:id="rId30"/>
    <p:sldId id="350" r:id="rId31"/>
    <p:sldId id="351" r:id="rId32"/>
    <p:sldId id="352" r:id="rId33"/>
    <p:sldId id="362" r:id="rId34"/>
    <p:sldId id="360" r:id="rId35"/>
    <p:sldId id="340" r:id="rId36"/>
    <p:sldId id="364" r:id="rId37"/>
    <p:sldId id="289" r:id="rId3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341BF1"/>
    <a:srgbClr val="22F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5" autoAdjust="0"/>
  </p:normalViewPr>
  <p:slideViewPr>
    <p:cSldViewPr>
      <p:cViewPr>
        <p:scale>
          <a:sx n="70" d="100"/>
          <a:sy n="70" d="100"/>
        </p:scale>
        <p:origin x="-84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0B5F7B5-BEC8-42CF-8005-436CD30407EB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DA9B363-4EB4-482A-AAF0-17B9A811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54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12" tIns="45657" rIns="91312" bIns="456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12" tIns="45657" rIns="91312" bIns="45657" rtlCol="0"/>
          <a:lstStyle>
            <a:lvl1pPr algn="r">
              <a:defRPr sz="1200"/>
            </a:lvl1pPr>
          </a:lstStyle>
          <a:p>
            <a:fld id="{704EE250-1F02-47EA-880D-890EC8C5C4C7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7" rIns="91312" bIns="4565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7" rIns="91312" bIns="4565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312" tIns="45657" rIns="91312" bIns="456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312" tIns="45657" rIns="91312" bIns="45657" rtlCol="0" anchor="b"/>
          <a:lstStyle>
            <a:lvl1pPr algn="r">
              <a:defRPr sz="1200"/>
            </a:lvl1pPr>
          </a:lstStyle>
          <a:p>
            <a:fld id="{AB384835-0C5E-4091-A511-F22C0DC6F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D8B-FF8A-4CE3-8AF0-05BDDAA8FA9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D8B-FF8A-4CE3-8AF0-05BDDAA8FA91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D8B-FF8A-4CE3-8AF0-05BDDAA8FA91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D8B-FF8A-4CE3-8AF0-05BDDAA8FA91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D8B-FF8A-4CE3-8AF0-05BDDAA8FA91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4835-0C5E-4091-A511-F22C0DC6FEE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1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4835-0C5E-4091-A511-F22C0DC6FEE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1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2011/7/6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6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4.png"/><Relationship Id="rId7" Type="http://schemas.openxmlformats.org/officeDocument/2006/relationships/image" Target="../media/image5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10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74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4121" y="116632"/>
            <a:ext cx="819064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500" dirty="0"/>
              <a:t>T</a:t>
            </a:r>
            <a:r>
              <a:rPr lang="en-US" altLang="ja-JP" sz="4500" dirty="0" smtClean="0"/>
              <a:t>heory of </a:t>
            </a:r>
          </a:p>
          <a:p>
            <a:pPr algn="ctr"/>
            <a:r>
              <a:rPr lang="en-US" altLang="ja-JP" sz="4500" dirty="0" smtClean="0"/>
              <a:t>a quantum spin </a:t>
            </a:r>
            <a:r>
              <a:rPr lang="en-US" altLang="ja-JP" sz="4500" dirty="0" err="1" smtClean="0"/>
              <a:t>nematics</a:t>
            </a:r>
            <a:r>
              <a:rPr lang="en-US" altLang="ja-JP" sz="4500" dirty="0" smtClean="0"/>
              <a:t> (QSN)   </a:t>
            </a:r>
          </a:p>
          <a:p>
            <a:pPr algn="ctr"/>
            <a:r>
              <a:rPr lang="en-US" altLang="ja-JP" sz="4500" dirty="0" smtClean="0"/>
              <a:t>in a frustrated ferromagnet</a:t>
            </a:r>
            <a:r>
              <a:rPr kumimoji="1" lang="en-US" altLang="ja-JP" sz="4500" dirty="0" smtClean="0"/>
              <a:t> </a:t>
            </a:r>
            <a:endParaRPr kumimoji="1" lang="ja-JP" altLang="en-US" sz="4500" dirty="0"/>
          </a:p>
        </p:txBody>
      </p:sp>
      <p:cxnSp>
        <p:nvCxnSpPr>
          <p:cNvPr id="4" name="直線コネクタ 3"/>
          <p:cNvCxnSpPr/>
          <p:nvPr/>
        </p:nvCxnSpPr>
        <p:spPr>
          <a:xfrm flipH="1">
            <a:off x="542142" y="2492896"/>
            <a:ext cx="8206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275856" y="2780928"/>
            <a:ext cx="349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err="1" smtClean="0"/>
              <a:t>Ryuichi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Shindou</a:t>
            </a:r>
            <a:endParaRPr lang="en-US" altLang="ja-JP" sz="4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4857834"/>
            <a:ext cx="818365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 smtClean="0"/>
              <a:t>R. </a:t>
            </a:r>
            <a:r>
              <a:rPr lang="en-US" altLang="ja-JP" sz="2700" dirty="0" err="1" smtClean="0"/>
              <a:t>Shindou</a:t>
            </a:r>
            <a:r>
              <a:rPr lang="en-US" altLang="ja-JP" sz="2700" dirty="0" smtClean="0"/>
              <a:t> &amp; T. </a:t>
            </a:r>
            <a:r>
              <a:rPr lang="en-US" altLang="ja-JP" sz="2700" dirty="0" err="1" smtClean="0"/>
              <a:t>Momoi</a:t>
            </a:r>
            <a:r>
              <a:rPr lang="en-US" altLang="ja-JP" sz="2700" dirty="0" smtClean="0"/>
              <a:t>, Phys. Rev. B. 80, 064410 (2009)</a:t>
            </a:r>
          </a:p>
          <a:p>
            <a:endParaRPr lang="en-US" altLang="ja-JP" sz="200" dirty="0" smtClean="0"/>
          </a:p>
          <a:p>
            <a:r>
              <a:rPr lang="en-US" altLang="ja-JP" sz="2700" dirty="0" smtClean="0"/>
              <a:t>R. </a:t>
            </a:r>
            <a:r>
              <a:rPr lang="en-US" altLang="ja-JP" sz="2700" dirty="0" err="1" smtClean="0"/>
              <a:t>Shindou</a:t>
            </a:r>
            <a:r>
              <a:rPr lang="en-US" altLang="ja-JP" sz="2700" dirty="0" smtClean="0"/>
              <a:t>, S. </a:t>
            </a:r>
            <a:r>
              <a:rPr lang="en-US" altLang="ja-JP" sz="2700" dirty="0" err="1" smtClean="0"/>
              <a:t>Yunoki</a:t>
            </a:r>
            <a:r>
              <a:rPr lang="en-US" altLang="ja-JP" sz="2700" dirty="0" smtClean="0"/>
              <a:t> &amp; T. </a:t>
            </a:r>
            <a:r>
              <a:rPr lang="en-US" altLang="ja-JP" sz="2700" dirty="0" err="1" smtClean="0"/>
              <a:t>Momoi</a:t>
            </a:r>
            <a:r>
              <a:rPr lang="en-US" altLang="ja-JP" sz="2700" dirty="0" smtClean="0"/>
              <a:t>,  arXiv:1106.5333v1</a:t>
            </a:r>
            <a:endParaRPr lang="en-US" altLang="ja-JP" sz="200" dirty="0" smtClean="0"/>
          </a:p>
          <a:p>
            <a:endParaRPr lang="en-US" altLang="ja-JP" sz="200" dirty="0" smtClean="0"/>
          </a:p>
          <a:p>
            <a:r>
              <a:rPr kumimoji="1" lang="en-US" altLang="ja-JP" sz="2700" dirty="0" smtClean="0"/>
              <a:t>R. </a:t>
            </a:r>
            <a:r>
              <a:rPr kumimoji="1" lang="en-US" altLang="ja-JP" sz="2700" dirty="0" err="1" smtClean="0"/>
              <a:t>Shindou</a:t>
            </a:r>
            <a:r>
              <a:rPr kumimoji="1" lang="en-US" altLang="ja-JP" sz="2700" dirty="0" smtClean="0"/>
              <a:t>, S. </a:t>
            </a:r>
            <a:r>
              <a:rPr kumimoji="1" lang="en-US" altLang="ja-JP" sz="2700" dirty="0" err="1" smtClean="0"/>
              <a:t>Yunoki</a:t>
            </a:r>
            <a:r>
              <a:rPr kumimoji="1" lang="en-US" altLang="ja-JP" sz="2700" dirty="0" smtClean="0"/>
              <a:t> &amp; T. </a:t>
            </a:r>
            <a:r>
              <a:rPr kumimoji="1" lang="en-US" altLang="ja-JP" sz="2700" dirty="0" err="1" smtClean="0"/>
              <a:t>Momoi</a:t>
            </a:r>
            <a:r>
              <a:rPr kumimoji="1" lang="en-US" altLang="ja-JP" sz="2700" dirty="0" smtClean="0"/>
              <a:t>,  preprint (to be posted)</a:t>
            </a:r>
            <a:endParaRPr kumimoji="1" lang="ja-JP" altLang="en-US" sz="27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19857" y="3429000"/>
            <a:ext cx="4704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sz="2800" dirty="0" smtClean="0"/>
              <a:t>(Tokyo Institute of Technology)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4077072"/>
            <a:ext cx="2272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Reference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43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グループ化 61"/>
          <p:cNvGrpSpPr/>
          <p:nvPr/>
        </p:nvGrpSpPr>
        <p:grpSpPr>
          <a:xfrm>
            <a:off x="269043" y="764704"/>
            <a:ext cx="5311069" cy="996885"/>
            <a:chOff x="391928" y="2504123"/>
            <a:chExt cx="5311069" cy="996885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391928" y="2504123"/>
              <a:ext cx="531106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700" i="1" dirty="0" smtClean="0">
                  <a:solidFill>
                    <a:srgbClr val="341BF1"/>
                  </a:solidFill>
                </a:rPr>
                <a:t>s</a:t>
              </a:r>
              <a:r>
                <a:rPr kumimoji="1" lang="en-US" altLang="ja-JP" sz="1700" i="1" dirty="0" smtClean="0">
                  <a:solidFill>
                    <a:srgbClr val="341BF1"/>
                  </a:solidFill>
                </a:rPr>
                <a:t>pin-singlet</a:t>
              </a:r>
              <a:r>
                <a:rPr kumimoji="1" lang="en-US" altLang="ja-JP" sz="1700" dirty="0" smtClean="0">
                  <a:solidFill>
                    <a:srgbClr val="341BF1"/>
                  </a:solidFill>
                </a:rPr>
                <a:t> </a:t>
              </a:r>
              <a:r>
                <a:rPr kumimoji="1" lang="en-US" altLang="ja-JP" sz="1700" dirty="0" smtClean="0"/>
                <a:t>pairing of </a:t>
              </a:r>
              <a:r>
                <a:rPr kumimoji="1" lang="en-US" altLang="ja-JP" sz="1700" dirty="0" err="1" smtClean="0"/>
                <a:t>spinons</a:t>
              </a:r>
              <a:r>
                <a:rPr kumimoji="1" lang="en-US" altLang="ja-JP" sz="1700" dirty="0" smtClean="0"/>
                <a:t> for </a:t>
              </a:r>
              <a:r>
                <a:rPr kumimoji="1" lang="en-US" altLang="ja-JP" sz="1700" i="1" dirty="0" smtClean="0">
                  <a:solidFill>
                    <a:srgbClr val="341BF1"/>
                  </a:solidFill>
                </a:rPr>
                <a:t>antiferromagnetic</a:t>
              </a:r>
              <a:r>
                <a:rPr kumimoji="1" lang="en-US" altLang="ja-JP" sz="1700" dirty="0" smtClean="0"/>
                <a:t> bonds</a:t>
              </a:r>
              <a:endParaRPr kumimoji="1" lang="ja-JP" altLang="en-US" sz="17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320886" y="31316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: p</a:t>
              </a:r>
              <a:r>
                <a:rPr kumimoji="1" lang="en-US" altLang="ja-JP" dirty="0" smtClean="0"/>
                <a:t>-p channel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340286" y="277448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: p</a:t>
              </a:r>
              <a:r>
                <a:rPr kumimoji="1" lang="en-US" altLang="ja-JP" dirty="0" smtClean="0"/>
                <a:t>-h channel</a:t>
              </a:r>
              <a:endParaRPr kumimoji="1" lang="ja-JP" altLang="en-US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432" y="2786628"/>
              <a:ext cx="1500198" cy="38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3432" y="3145046"/>
              <a:ext cx="2071702" cy="35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" name="テキスト ボックス 83"/>
          <p:cNvSpPr txBox="1"/>
          <p:nvPr/>
        </p:nvSpPr>
        <p:spPr>
          <a:xfrm>
            <a:off x="179512" y="112857"/>
            <a:ext cx="53605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u="sng" dirty="0" smtClean="0"/>
              <a:t>What </a:t>
            </a:r>
            <a:r>
              <a:rPr lang="en-US" altLang="ja-JP" sz="2700" u="sng" dirty="0" smtClean="0"/>
              <a:t>triplet </a:t>
            </a:r>
            <a:r>
              <a:rPr lang="en-US" altLang="ja-JP" sz="2700" u="sng" dirty="0" smtClean="0"/>
              <a:t>pairing fields mean </a:t>
            </a:r>
            <a:r>
              <a:rPr lang="en-US" altLang="ja-JP" sz="2700" u="sng" dirty="0" smtClean="0"/>
              <a:t>. . . </a:t>
            </a:r>
            <a:endParaRPr kumimoji="1" lang="ja-JP" altLang="en-US" sz="2700" u="sng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208019" y="332656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Shindou-Momoi</a:t>
            </a:r>
            <a:r>
              <a:rPr kumimoji="1" lang="en-US" altLang="ja-JP" dirty="0" smtClean="0"/>
              <a:t> (‘09)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643862" y="1132590"/>
            <a:ext cx="1923679" cy="1800329"/>
            <a:chOff x="5744665" y="1628800"/>
            <a:chExt cx="1923679" cy="1800329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6732240" y="1628800"/>
              <a:ext cx="926160" cy="891858"/>
            </a:xfrm>
            <a:prstGeom prst="line">
              <a:avLst/>
            </a:prstGeom>
            <a:ln w="12700">
              <a:solidFill>
                <a:srgbClr val="085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グループ化 2"/>
            <p:cNvGrpSpPr/>
            <p:nvPr/>
          </p:nvGrpSpPr>
          <p:grpSpPr>
            <a:xfrm>
              <a:off x="5796136" y="1635320"/>
              <a:ext cx="1862264" cy="1793809"/>
              <a:chOff x="5796136" y="1635320"/>
              <a:chExt cx="1862264" cy="1793809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6732240" y="1635320"/>
                <a:ext cx="926160" cy="8918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5796136" y="1635320"/>
                <a:ext cx="926160" cy="8918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6732240" y="2537271"/>
                <a:ext cx="926160" cy="8918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5796136" y="2537271"/>
                <a:ext cx="926160" cy="8918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2" name="直線コネクタ 51"/>
            <p:cNvCxnSpPr/>
            <p:nvPr/>
          </p:nvCxnSpPr>
          <p:spPr>
            <a:xfrm rot="10800000" flipV="1">
              <a:off x="5744665" y="1635320"/>
              <a:ext cx="1851671" cy="1793809"/>
            </a:xfrm>
            <a:prstGeom prst="line">
              <a:avLst/>
            </a:prstGeom>
            <a:ln>
              <a:solidFill>
                <a:srgbClr val="085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10800000" flipV="1">
              <a:off x="6742507" y="2503292"/>
              <a:ext cx="925837" cy="925837"/>
            </a:xfrm>
            <a:prstGeom prst="line">
              <a:avLst/>
            </a:prstGeom>
            <a:ln>
              <a:solidFill>
                <a:srgbClr val="085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796136" y="2537271"/>
              <a:ext cx="926160" cy="891858"/>
            </a:xfrm>
            <a:prstGeom prst="line">
              <a:avLst/>
            </a:prstGeom>
            <a:ln w="9525">
              <a:solidFill>
                <a:srgbClr val="085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5796136" y="1635320"/>
              <a:ext cx="1851671" cy="1793809"/>
            </a:xfrm>
            <a:prstGeom prst="line">
              <a:avLst/>
            </a:prstGeom>
            <a:ln w="9525">
              <a:solidFill>
                <a:srgbClr val="085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 flipH="1">
              <a:off x="5810454" y="1652645"/>
              <a:ext cx="849778" cy="840251"/>
            </a:xfrm>
            <a:prstGeom prst="line">
              <a:avLst/>
            </a:prstGeom>
            <a:ln>
              <a:solidFill>
                <a:srgbClr val="085F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6444208" y="836712"/>
            <a:ext cx="2359894" cy="1807747"/>
            <a:chOff x="7603269" y="1332922"/>
            <a:chExt cx="2359894" cy="1807747"/>
          </a:xfrm>
          <a:solidFill>
            <a:schemeClr val="bg1">
              <a:lumMod val="75000"/>
              <a:alpha val="50000"/>
            </a:schemeClr>
          </a:solidFill>
        </p:grpSpPr>
        <p:sp>
          <p:nvSpPr>
            <p:cNvPr id="39" name="円/楕円 38"/>
            <p:cNvSpPr/>
            <p:nvPr/>
          </p:nvSpPr>
          <p:spPr>
            <a:xfrm rot="2733661">
              <a:off x="8545236" y="1998315"/>
              <a:ext cx="1516432" cy="1856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 rot="18840491">
              <a:off x="7692439" y="1949728"/>
              <a:ext cx="1348307" cy="238742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rot="13324709">
              <a:off x="7603269" y="2868018"/>
              <a:ext cx="1371447" cy="160545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 rot="18980419">
              <a:off x="8535874" y="1957252"/>
              <a:ext cx="1410533" cy="223693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 rot="18986213">
              <a:off x="8568945" y="2883864"/>
              <a:ext cx="1355345" cy="229583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 rot="8358415">
              <a:off x="7640110" y="2819938"/>
              <a:ext cx="1499692" cy="19594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 rot="13266948">
              <a:off x="7635738" y="2006743"/>
              <a:ext cx="1391321" cy="203617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 rot="13266948">
              <a:off x="8571842" y="2937052"/>
              <a:ext cx="1391321" cy="203617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8" name="円/楕円 167"/>
          <p:cNvSpPr/>
          <p:nvPr/>
        </p:nvSpPr>
        <p:spPr>
          <a:xfrm>
            <a:off x="1187624" y="2423858"/>
            <a:ext cx="1516432" cy="285062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0" name="グループ化 169"/>
          <p:cNvGrpSpPr/>
          <p:nvPr/>
        </p:nvGrpSpPr>
        <p:grpSpPr>
          <a:xfrm>
            <a:off x="3726120" y="1988840"/>
            <a:ext cx="2142024" cy="1089412"/>
            <a:chOff x="800151" y="1772816"/>
            <a:chExt cx="2142024" cy="1089412"/>
          </a:xfrm>
        </p:grpSpPr>
        <p:grpSp>
          <p:nvGrpSpPr>
            <p:cNvPr id="171" name="グループ化 170"/>
            <p:cNvGrpSpPr/>
            <p:nvPr/>
          </p:nvGrpSpPr>
          <p:grpSpPr>
            <a:xfrm>
              <a:off x="800151" y="1772816"/>
              <a:ext cx="2016224" cy="710674"/>
              <a:chOff x="755576" y="1484784"/>
              <a:chExt cx="2016224" cy="710674"/>
            </a:xfrm>
          </p:grpSpPr>
          <p:grpSp>
            <p:nvGrpSpPr>
              <p:cNvPr id="178" name="グループ化 177"/>
              <p:cNvGrpSpPr/>
              <p:nvPr/>
            </p:nvGrpSpPr>
            <p:grpSpPr>
              <a:xfrm>
                <a:off x="755576" y="1494190"/>
                <a:ext cx="733799" cy="701268"/>
                <a:chOff x="611560" y="1494190"/>
                <a:chExt cx="733799" cy="701268"/>
              </a:xfrm>
            </p:grpSpPr>
            <p:sp>
              <p:nvSpPr>
                <p:cNvPr id="186" name="円/楕円 185"/>
                <p:cNvSpPr/>
                <p:nvPr/>
              </p:nvSpPr>
              <p:spPr>
                <a:xfrm>
                  <a:off x="611560" y="1692928"/>
                  <a:ext cx="733799" cy="259908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円/楕円 186"/>
                <p:cNvSpPr/>
                <p:nvPr/>
              </p:nvSpPr>
              <p:spPr>
                <a:xfrm>
                  <a:off x="692139" y="1772816"/>
                  <a:ext cx="135445" cy="10801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8" name="円/楕円 187"/>
                <p:cNvSpPr/>
                <p:nvPr/>
              </p:nvSpPr>
              <p:spPr>
                <a:xfrm>
                  <a:off x="1124187" y="1772816"/>
                  <a:ext cx="135445" cy="10801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89" name="直線矢印コネクタ 188"/>
                <p:cNvCxnSpPr/>
                <p:nvPr/>
              </p:nvCxnSpPr>
              <p:spPr>
                <a:xfrm rot="11580000">
                  <a:off x="685271" y="1494190"/>
                  <a:ext cx="160368" cy="673617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矢印コネクタ 189"/>
                <p:cNvCxnSpPr/>
                <p:nvPr/>
              </p:nvCxnSpPr>
              <p:spPr>
                <a:xfrm rot="780000">
                  <a:off x="1117319" y="1521841"/>
                  <a:ext cx="160368" cy="673617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グループ化 178"/>
              <p:cNvGrpSpPr/>
              <p:nvPr/>
            </p:nvGrpSpPr>
            <p:grpSpPr>
              <a:xfrm>
                <a:off x="2038001" y="1484784"/>
                <a:ext cx="733799" cy="701268"/>
                <a:chOff x="611560" y="1494190"/>
                <a:chExt cx="733799" cy="701268"/>
              </a:xfrm>
            </p:grpSpPr>
            <p:sp>
              <p:nvSpPr>
                <p:cNvPr id="181" name="円/楕円 180"/>
                <p:cNvSpPr/>
                <p:nvPr/>
              </p:nvSpPr>
              <p:spPr>
                <a:xfrm>
                  <a:off x="611560" y="1692928"/>
                  <a:ext cx="733799" cy="259908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2" name="円/楕円 181"/>
                <p:cNvSpPr/>
                <p:nvPr/>
              </p:nvSpPr>
              <p:spPr>
                <a:xfrm>
                  <a:off x="692139" y="1772816"/>
                  <a:ext cx="135445" cy="10801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" name="円/楕円 182"/>
                <p:cNvSpPr/>
                <p:nvPr/>
              </p:nvSpPr>
              <p:spPr>
                <a:xfrm>
                  <a:off x="1124187" y="1772816"/>
                  <a:ext cx="135445" cy="10801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84" name="直線矢印コネクタ 183"/>
                <p:cNvCxnSpPr/>
                <p:nvPr/>
              </p:nvCxnSpPr>
              <p:spPr>
                <a:xfrm rot="11580000">
                  <a:off x="1086463" y="1494190"/>
                  <a:ext cx="160368" cy="673617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線矢印コネクタ 184"/>
                <p:cNvCxnSpPr/>
                <p:nvPr/>
              </p:nvCxnSpPr>
              <p:spPr>
                <a:xfrm rot="780000">
                  <a:off x="706665" y="1521841"/>
                  <a:ext cx="160368" cy="673617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テキスト ボックス 179"/>
              <p:cNvSpPr txBox="1"/>
              <p:nvPr/>
            </p:nvSpPr>
            <p:spPr>
              <a:xfrm>
                <a:off x="1618716" y="1583794"/>
                <a:ext cx="36099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500" b="1" dirty="0" smtClean="0">
                    <a:latin typeface="Symbol" pitchFamily="18" charset="2"/>
                  </a:rPr>
                  <a:t>-</a:t>
                </a:r>
                <a:endParaRPr kumimoji="1" lang="ja-JP" altLang="en-US" sz="2500" b="1" dirty="0">
                  <a:latin typeface="Symbol" pitchFamily="18" charset="2"/>
                </a:endParaRPr>
              </a:p>
            </p:txBody>
          </p:sp>
        </p:grpSp>
        <p:sp>
          <p:nvSpPr>
            <p:cNvPr id="172" name="テキスト ボックス 171"/>
            <p:cNvSpPr txBox="1"/>
            <p:nvPr/>
          </p:nvSpPr>
          <p:spPr>
            <a:xfrm>
              <a:off x="816079" y="2492896"/>
              <a:ext cx="2126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Singlet valence bond</a:t>
              </a:r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915816" y="206810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=</a:t>
            </a:r>
            <a:endParaRPr kumimoji="1" lang="ja-JP" altLang="en-US" sz="60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444208" y="836712"/>
            <a:ext cx="2359282" cy="2270294"/>
            <a:chOff x="9468544" y="3429000"/>
            <a:chExt cx="2359282" cy="2270294"/>
          </a:xfrm>
        </p:grpSpPr>
        <p:grpSp>
          <p:nvGrpSpPr>
            <p:cNvPr id="148" name="グループ化 147"/>
            <p:cNvGrpSpPr/>
            <p:nvPr/>
          </p:nvGrpSpPr>
          <p:grpSpPr>
            <a:xfrm>
              <a:off x="9468544" y="4039026"/>
              <a:ext cx="487074" cy="977640"/>
              <a:chOff x="6012160" y="1628800"/>
              <a:chExt cx="487074" cy="977640"/>
            </a:xfrm>
          </p:grpSpPr>
          <p:sp>
            <p:nvSpPr>
              <p:cNvPr id="149" name="正方形/長方形 148"/>
              <p:cNvSpPr/>
              <p:nvPr/>
            </p:nvSpPr>
            <p:spPr>
              <a:xfrm>
                <a:off x="6012160" y="2492896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>
                <a:off x="6012160" y="1628800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9632934" y="3429000"/>
              <a:ext cx="2194892" cy="2270294"/>
              <a:chOff x="9632934" y="5479186"/>
              <a:chExt cx="2194892" cy="2270294"/>
            </a:xfrm>
          </p:grpSpPr>
          <p:grpSp>
            <p:nvGrpSpPr>
              <p:cNvPr id="133" name="グループ化 132"/>
              <p:cNvGrpSpPr/>
              <p:nvPr/>
            </p:nvGrpSpPr>
            <p:grpSpPr>
              <a:xfrm>
                <a:off x="9632934" y="5660821"/>
                <a:ext cx="2044796" cy="1924352"/>
                <a:chOff x="11169941" y="5908160"/>
                <a:chExt cx="1948974" cy="1924352"/>
              </a:xfrm>
            </p:grpSpPr>
            <p:grpSp>
              <p:nvGrpSpPr>
                <p:cNvPr id="134" name="グループ化 133"/>
                <p:cNvGrpSpPr/>
                <p:nvPr/>
              </p:nvGrpSpPr>
              <p:grpSpPr>
                <a:xfrm>
                  <a:off x="12023326" y="5912186"/>
                  <a:ext cx="1095589" cy="1920326"/>
                  <a:chOff x="7000892" y="1942859"/>
                  <a:chExt cx="1095589" cy="1920326"/>
                </a:xfrm>
              </p:grpSpPr>
              <p:grpSp>
                <p:nvGrpSpPr>
                  <p:cNvPr id="142" name="グループ化 141"/>
                  <p:cNvGrpSpPr/>
                  <p:nvPr/>
                </p:nvGrpSpPr>
                <p:grpSpPr>
                  <a:xfrm>
                    <a:off x="7000892" y="1942859"/>
                    <a:ext cx="1095589" cy="1058797"/>
                    <a:chOff x="10787106" y="3443057"/>
                    <a:chExt cx="1095589" cy="1058797"/>
                  </a:xfrm>
                </p:grpSpPr>
                <p:sp>
                  <p:nvSpPr>
                    <p:cNvPr id="146" name="円/楕円 145"/>
                    <p:cNvSpPr/>
                    <p:nvPr/>
                  </p:nvSpPr>
                  <p:spPr>
                    <a:xfrm>
                      <a:off x="10787106" y="3443057"/>
                      <a:ext cx="1063369" cy="205814"/>
                    </a:xfrm>
                    <a:prstGeom prst="ellipse">
                      <a:avLst/>
                    </a:prstGeom>
                    <a:solidFill>
                      <a:schemeClr val="accent1">
                        <a:alpha val="36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47" name="円/楕円 146"/>
                    <p:cNvSpPr/>
                    <p:nvPr/>
                  </p:nvSpPr>
                  <p:spPr>
                    <a:xfrm rot="16200000">
                      <a:off x="11250389" y="3869549"/>
                      <a:ext cx="1058797" cy="205814"/>
                    </a:xfrm>
                    <a:prstGeom prst="ellipse">
                      <a:avLst/>
                    </a:prstGeom>
                    <a:solidFill>
                      <a:schemeClr val="accent1">
                        <a:alpha val="36000"/>
                      </a:schemeClr>
                    </a:solidFill>
                    <a:ln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43" name="グループ化 142"/>
                  <p:cNvGrpSpPr/>
                  <p:nvPr/>
                </p:nvGrpSpPr>
                <p:grpSpPr>
                  <a:xfrm>
                    <a:off x="7000892" y="2786058"/>
                    <a:ext cx="1095589" cy="1077127"/>
                    <a:chOff x="10787106" y="2571744"/>
                    <a:chExt cx="1095589" cy="1077127"/>
                  </a:xfrm>
                </p:grpSpPr>
                <p:sp>
                  <p:nvSpPr>
                    <p:cNvPr id="144" name="円/楕円 143"/>
                    <p:cNvSpPr/>
                    <p:nvPr/>
                  </p:nvSpPr>
                  <p:spPr>
                    <a:xfrm rot="16200000">
                      <a:off x="11250389" y="2998236"/>
                      <a:ext cx="1058797" cy="205814"/>
                    </a:xfrm>
                    <a:prstGeom prst="ellipse">
                      <a:avLst/>
                    </a:prstGeom>
                    <a:solidFill>
                      <a:schemeClr val="accent1">
                        <a:alpha val="36000"/>
                      </a:schemeClr>
                    </a:solidFill>
                    <a:ln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45" name="円/楕円 144"/>
                    <p:cNvSpPr/>
                    <p:nvPr/>
                  </p:nvSpPr>
                  <p:spPr>
                    <a:xfrm>
                      <a:off x="10787106" y="3443057"/>
                      <a:ext cx="1063369" cy="205814"/>
                    </a:xfrm>
                    <a:prstGeom prst="ellipse">
                      <a:avLst/>
                    </a:prstGeom>
                    <a:solidFill>
                      <a:schemeClr val="accent1">
                        <a:alpha val="36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35" name="グループ化 134"/>
                <p:cNvGrpSpPr/>
                <p:nvPr/>
              </p:nvGrpSpPr>
              <p:grpSpPr>
                <a:xfrm rot="10800000">
                  <a:off x="11169941" y="5908160"/>
                  <a:ext cx="1095589" cy="1920326"/>
                  <a:chOff x="7000892" y="1942859"/>
                  <a:chExt cx="1095589" cy="1920326"/>
                </a:xfrm>
              </p:grpSpPr>
              <p:grpSp>
                <p:nvGrpSpPr>
                  <p:cNvPr id="136" name="グループ化 108"/>
                  <p:cNvGrpSpPr/>
                  <p:nvPr/>
                </p:nvGrpSpPr>
                <p:grpSpPr>
                  <a:xfrm>
                    <a:off x="7000892" y="1942859"/>
                    <a:ext cx="1095589" cy="1058797"/>
                    <a:chOff x="10787106" y="3443057"/>
                    <a:chExt cx="1095589" cy="1058797"/>
                  </a:xfrm>
                </p:grpSpPr>
                <p:sp>
                  <p:nvSpPr>
                    <p:cNvPr id="140" name="円/楕円 139"/>
                    <p:cNvSpPr/>
                    <p:nvPr/>
                  </p:nvSpPr>
                  <p:spPr>
                    <a:xfrm>
                      <a:off x="10787106" y="3443057"/>
                      <a:ext cx="1063369" cy="205814"/>
                    </a:xfrm>
                    <a:prstGeom prst="ellipse">
                      <a:avLst/>
                    </a:prstGeom>
                    <a:solidFill>
                      <a:schemeClr val="accent1">
                        <a:alpha val="36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41" name="円/楕円 140"/>
                    <p:cNvSpPr/>
                    <p:nvPr/>
                  </p:nvSpPr>
                  <p:spPr>
                    <a:xfrm rot="16200000">
                      <a:off x="11250389" y="3869549"/>
                      <a:ext cx="1058797" cy="205814"/>
                    </a:xfrm>
                    <a:prstGeom prst="ellipse">
                      <a:avLst/>
                    </a:prstGeom>
                    <a:solidFill>
                      <a:schemeClr val="accent1">
                        <a:alpha val="36000"/>
                      </a:schemeClr>
                    </a:solidFill>
                    <a:ln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37" name="グループ化 111"/>
                  <p:cNvGrpSpPr/>
                  <p:nvPr/>
                </p:nvGrpSpPr>
                <p:grpSpPr>
                  <a:xfrm>
                    <a:off x="7000892" y="2786058"/>
                    <a:ext cx="1095589" cy="1077127"/>
                    <a:chOff x="10787106" y="2571744"/>
                    <a:chExt cx="1095589" cy="1077127"/>
                  </a:xfrm>
                </p:grpSpPr>
                <p:sp>
                  <p:nvSpPr>
                    <p:cNvPr id="138" name="円/楕円 137"/>
                    <p:cNvSpPr/>
                    <p:nvPr/>
                  </p:nvSpPr>
                  <p:spPr>
                    <a:xfrm rot="16200000">
                      <a:off x="11250389" y="2998236"/>
                      <a:ext cx="1058797" cy="205814"/>
                    </a:xfrm>
                    <a:prstGeom prst="ellipse">
                      <a:avLst/>
                    </a:prstGeom>
                    <a:solidFill>
                      <a:schemeClr val="accent1">
                        <a:alpha val="36000"/>
                      </a:schemeClr>
                    </a:solidFill>
                    <a:ln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9" name="円/楕円 138"/>
                    <p:cNvSpPr/>
                    <p:nvPr/>
                  </p:nvSpPr>
                  <p:spPr>
                    <a:xfrm>
                      <a:off x="10787106" y="3443057"/>
                      <a:ext cx="1063369" cy="205814"/>
                    </a:xfrm>
                    <a:prstGeom prst="ellipse">
                      <a:avLst/>
                    </a:prstGeom>
                    <a:solidFill>
                      <a:schemeClr val="accent1">
                        <a:alpha val="36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51" name="グループ化 150"/>
              <p:cNvGrpSpPr/>
              <p:nvPr/>
            </p:nvGrpSpPr>
            <p:grpSpPr>
              <a:xfrm>
                <a:off x="11340752" y="6127258"/>
                <a:ext cx="487074" cy="977640"/>
                <a:chOff x="7884368" y="1628800"/>
                <a:chExt cx="487074" cy="977640"/>
              </a:xfrm>
            </p:grpSpPr>
            <p:sp>
              <p:nvSpPr>
                <p:cNvPr id="152" name="正方形/長方形 151"/>
                <p:cNvSpPr/>
                <p:nvPr/>
              </p:nvSpPr>
              <p:spPr>
                <a:xfrm>
                  <a:off x="7884368" y="249289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正方形/長方形 152"/>
                <p:cNvSpPr/>
                <p:nvPr/>
              </p:nvSpPr>
              <p:spPr>
                <a:xfrm>
                  <a:off x="7884368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4" name="グループ化 153"/>
              <p:cNvGrpSpPr/>
              <p:nvPr/>
            </p:nvGrpSpPr>
            <p:grpSpPr>
              <a:xfrm>
                <a:off x="10349622" y="6127258"/>
                <a:ext cx="487074" cy="977640"/>
                <a:chOff x="6012160" y="1628800"/>
                <a:chExt cx="487074" cy="977640"/>
              </a:xfrm>
            </p:grpSpPr>
            <p:sp>
              <p:nvSpPr>
                <p:cNvPr id="155" name="正方形/長方形 154"/>
                <p:cNvSpPr/>
                <p:nvPr/>
              </p:nvSpPr>
              <p:spPr>
                <a:xfrm>
                  <a:off x="6012160" y="249289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" name="正方形/長方形 155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7" name="グループ化 156"/>
              <p:cNvGrpSpPr/>
              <p:nvPr/>
            </p:nvGrpSpPr>
            <p:grpSpPr>
              <a:xfrm rot="16200000">
                <a:off x="10413139" y="6118768"/>
                <a:ext cx="487074" cy="1080120"/>
                <a:chOff x="6012160" y="1628800"/>
                <a:chExt cx="487074" cy="1080120"/>
              </a:xfrm>
            </p:grpSpPr>
            <p:sp>
              <p:nvSpPr>
                <p:cNvPr id="158" name="正方形/長方形 157"/>
                <p:cNvSpPr/>
                <p:nvPr/>
              </p:nvSpPr>
              <p:spPr>
                <a:xfrm>
                  <a:off x="6012160" y="259537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9" name="正方形/長方形 158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0" name="グループ化 159"/>
              <p:cNvGrpSpPr/>
              <p:nvPr/>
            </p:nvGrpSpPr>
            <p:grpSpPr>
              <a:xfrm rot="16200000">
                <a:off x="10413139" y="6965883"/>
                <a:ext cx="487074" cy="1080120"/>
                <a:chOff x="6012160" y="1628800"/>
                <a:chExt cx="487074" cy="1080120"/>
              </a:xfrm>
            </p:grpSpPr>
            <p:sp>
              <p:nvSpPr>
                <p:cNvPr id="161" name="正方形/長方形 160"/>
                <p:cNvSpPr/>
                <p:nvPr/>
              </p:nvSpPr>
              <p:spPr>
                <a:xfrm>
                  <a:off x="6012160" y="259537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2" name="正方形/長方形 161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3" name="グループ化 162"/>
              <p:cNvGrpSpPr/>
              <p:nvPr/>
            </p:nvGrpSpPr>
            <p:grpSpPr>
              <a:xfrm rot="16200000">
                <a:off x="10413139" y="5182663"/>
                <a:ext cx="487074" cy="1080120"/>
                <a:chOff x="6012160" y="1628800"/>
                <a:chExt cx="487074" cy="1080120"/>
              </a:xfrm>
            </p:grpSpPr>
            <p:sp>
              <p:nvSpPr>
                <p:cNvPr id="164" name="正方形/長方形 163"/>
                <p:cNvSpPr/>
                <p:nvPr/>
              </p:nvSpPr>
              <p:spPr>
                <a:xfrm>
                  <a:off x="6012160" y="259537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正方形/長方形 164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93" name="円/楕円 192"/>
            <p:cNvSpPr/>
            <p:nvPr/>
          </p:nvSpPr>
          <p:spPr>
            <a:xfrm rot="5400000">
              <a:off x="10127323" y="4066456"/>
              <a:ext cx="1058797" cy="215933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円/楕円 193"/>
            <p:cNvSpPr/>
            <p:nvPr/>
          </p:nvSpPr>
          <p:spPr>
            <a:xfrm rot="5400000">
              <a:off x="10127232" y="4858544"/>
              <a:ext cx="1058797" cy="215933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 rot="10800000">
              <a:off x="9612560" y="4519329"/>
              <a:ext cx="1115650" cy="205814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円/楕円 195"/>
            <p:cNvSpPr/>
            <p:nvPr/>
          </p:nvSpPr>
          <p:spPr>
            <a:xfrm rot="10800000">
              <a:off x="10620672" y="4519329"/>
              <a:ext cx="1115650" cy="205814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25348" y="3212976"/>
            <a:ext cx="5026889" cy="1089412"/>
            <a:chOff x="325348" y="3212976"/>
            <a:chExt cx="5026889" cy="1089412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323" y="3573016"/>
              <a:ext cx="250507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3174888" y="357301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: p</a:t>
              </a:r>
              <a:r>
                <a:rPr kumimoji="1" lang="en-US" altLang="ja-JP" dirty="0" smtClean="0"/>
                <a:t>-h channel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182948" y="393305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: p</a:t>
              </a:r>
              <a:r>
                <a:rPr kumimoji="1" lang="en-US" altLang="ja-JP" dirty="0" smtClean="0"/>
                <a:t>-p channel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25348" y="3212976"/>
              <a:ext cx="502688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700" b="1" i="1" dirty="0" smtClean="0">
                  <a:solidFill>
                    <a:srgbClr val="009A46"/>
                  </a:solidFill>
                </a:rPr>
                <a:t>s</a:t>
              </a:r>
              <a:r>
                <a:rPr kumimoji="1" lang="en-US" altLang="ja-JP" sz="1700" b="1" i="1" dirty="0" smtClean="0">
                  <a:solidFill>
                    <a:srgbClr val="009A46"/>
                  </a:solidFill>
                </a:rPr>
                <a:t>pin-triplet pairing of </a:t>
              </a:r>
              <a:r>
                <a:rPr kumimoji="1" lang="en-US" altLang="ja-JP" sz="1700" b="1" i="1" dirty="0" err="1" smtClean="0">
                  <a:solidFill>
                    <a:srgbClr val="009A46"/>
                  </a:solidFill>
                </a:rPr>
                <a:t>spinons</a:t>
              </a:r>
              <a:r>
                <a:rPr kumimoji="1" lang="en-US" altLang="ja-JP" sz="1700" b="1" i="1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700" dirty="0" smtClean="0"/>
                <a:t>for </a:t>
              </a:r>
              <a:r>
                <a:rPr kumimoji="1" lang="en-US" altLang="ja-JP" sz="1700" b="1" i="1" dirty="0" smtClean="0">
                  <a:solidFill>
                    <a:srgbClr val="00B050"/>
                  </a:solidFill>
                </a:rPr>
                <a:t>ferromagnetic</a:t>
              </a:r>
              <a:r>
                <a:rPr kumimoji="1" lang="en-US" altLang="ja-JP" sz="1700" dirty="0" smtClean="0"/>
                <a:t> bonds</a:t>
              </a:r>
              <a:endParaRPr kumimoji="1" lang="ja-JP" altLang="en-US" sz="1700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1696" y="4365104"/>
            <a:ext cx="7900744" cy="2376264"/>
            <a:chOff x="631696" y="4365104"/>
            <a:chExt cx="7900744" cy="2376264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1014648" y="4365104"/>
              <a:ext cx="38480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kumimoji="1" lang="en-US" altLang="ja-JP" dirty="0" smtClean="0"/>
                <a:t>S=1 moment is rotating within a </a:t>
              </a:r>
            </a:p>
            <a:p>
              <a:endParaRPr kumimoji="1" lang="en-US" altLang="ja-JP" sz="200" dirty="0" smtClean="0"/>
            </a:p>
            <a:p>
              <a:endParaRPr kumimoji="1" lang="en-US" altLang="ja-JP" sz="200" dirty="0" smtClean="0"/>
            </a:p>
            <a:p>
              <a:r>
                <a:rPr lang="en-US" altLang="ja-JP" dirty="0" smtClean="0"/>
                <a:t>     plane perpendicular to the D-vector.</a:t>
              </a:r>
              <a:endParaRPr kumimoji="1" lang="ja-JP" altLang="en-US" dirty="0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551320" y="4577721"/>
              <a:ext cx="3981120" cy="2163647"/>
              <a:chOff x="4649597" y="4649729"/>
              <a:chExt cx="3981120" cy="2163647"/>
            </a:xfrm>
          </p:grpSpPr>
          <p:sp>
            <p:nvSpPr>
              <p:cNvPr id="110" name="円/楕円 109"/>
              <p:cNvSpPr/>
              <p:nvPr/>
            </p:nvSpPr>
            <p:spPr>
              <a:xfrm rot="3723107" flipH="1">
                <a:off x="5753957" y="5230782"/>
                <a:ext cx="1961247" cy="1073549"/>
              </a:xfrm>
              <a:prstGeom prst="ellipse">
                <a:avLst/>
              </a:prstGeom>
              <a:solidFill>
                <a:srgbClr val="00B050">
                  <a:alpha val="17000"/>
                </a:srgbClr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3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 flipV="1">
                <a:off x="6012160" y="5373216"/>
                <a:ext cx="1457142" cy="79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矢印コネクタ 112"/>
              <p:cNvCxnSpPr/>
              <p:nvPr/>
            </p:nvCxnSpPr>
            <p:spPr>
              <a:xfrm flipH="1" flipV="1">
                <a:off x="6640515" y="4649729"/>
                <a:ext cx="102909" cy="112295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テキスト ボックス 114"/>
              <p:cNvSpPr txBox="1"/>
              <p:nvPr/>
            </p:nvSpPr>
            <p:spPr>
              <a:xfrm>
                <a:off x="4649597" y="6336322"/>
                <a:ext cx="203690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500" dirty="0" smtClean="0">
                    <a:solidFill>
                      <a:srgbClr val="00B050"/>
                    </a:solidFill>
                  </a:rPr>
                  <a:t>rotating</a:t>
                </a:r>
                <a:r>
                  <a:rPr kumimoji="1" lang="en-US" altLang="ja-JP" sz="2500" dirty="0" smtClean="0">
                    <a:solidFill>
                      <a:srgbClr val="00B050"/>
                    </a:solidFill>
                  </a:rPr>
                  <a:t>-plane</a:t>
                </a:r>
                <a:endParaRPr kumimoji="1" lang="ja-JP" altLang="en-US" sz="25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16" name="直線矢印コネクタ 115"/>
              <p:cNvCxnSpPr/>
              <p:nvPr/>
            </p:nvCxnSpPr>
            <p:spPr>
              <a:xfrm>
                <a:off x="6732240" y="5754236"/>
                <a:ext cx="632103" cy="41106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テキスト ボックス 117"/>
              <p:cNvSpPr txBox="1"/>
              <p:nvPr/>
            </p:nvSpPr>
            <p:spPr>
              <a:xfrm>
                <a:off x="6832740" y="4680138"/>
                <a:ext cx="17772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D-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vector</a:t>
                </a:r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7236296" y="6165304"/>
                <a:ext cx="13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B050"/>
                    </a:solidFill>
                  </a:rPr>
                  <a:t>S=1 moment</a:t>
                </a:r>
                <a:endParaRPr kumimoji="1" lang="ja-JP" altLang="en-US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05" name="直線矢印コネクタ 104"/>
              <p:cNvCxnSpPr/>
              <p:nvPr/>
            </p:nvCxnSpPr>
            <p:spPr>
              <a:xfrm flipH="1" flipV="1">
                <a:off x="6732241" y="5738832"/>
                <a:ext cx="81869" cy="59299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矢印コネクタ 106"/>
              <p:cNvCxnSpPr/>
              <p:nvPr/>
            </p:nvCxnSpPr>
            <p:spPr>
              <a:xfrm flipH="1" flipV="1">
                <a:off x="6804248" y="6220385"/>
                <a:ext cx="81869" cy="59299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olid"/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矢印コネクタ 108"/>
              <p:cNvCxnSpPr/>
              <p:nvPr/>
            </p:nvCxnSpPr>
            <p:spPr>
              <a:xfrm flipH="1" flipV="1">
                <a:off x="6084168" y="5373216"/>
                <a:ext cx="648072" cy="38102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矢印コネクタ 118"/>
              <p:cNvCxnSpPr/>
              <p:nvPr/>
            </p:nvCxnSpPr>
            <p:spPr>
              <a:xfrm flipH="1" flipV="1">
                <a:off x="5750741" y="5738832"/>
                <a:ext cx="981499" cy="15404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矢印コネクタ 119"/>
              <p:cNvCxnSpPr/>
              <p:nvPr/>
            </p:nvCxnSpPr>
            <p:spPr>
              <a:xfrm flipH="1">
                <a:off x="6408204" y="5733256"/>
                <a:ext cx="324036" cy="59856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矢印コネクタ 120"/>
              <p:cNvCxnSpPr/>
              <p:nvPr/>
            </p:nvCxnSpPr>
            <p:spPr>
              <a:xfrm>
                <a:off x="6732240" y="5754236"/>
                <a:ext cx="966073" cy="1845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矢印コネクタ 121"/>
              <p:cNvCxnSpPr/>
              <p:nvPr/>
            </p:nvCxnSpPr>
            <p:spPr>
              <a:xfrm flipV="1">
                <a:off x="6748209" y="5211207"/>
                <a:ext cx="316051" cy="54302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7" name="円/楕円 196"/>
            <p:cNvSpPr/>
            <p:nvPr/>
          </p:nvSpPr>
          <p:spPr>
            <a:xfrm rot="10800000">
              <a:off x="2543409" y="5455434"/>
              <a:ext cx="1711599" cy="205814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正方形/長方形 197"/>
            <p:cNvSpPr/>
            <p:nvPr/>
          </p:nvSpPr>
          <p:spPr>
            <a:xfrm rot="16200000">
              <a:off x="3019887" y="5507870"/>
              <a:ext cx="686171" cy="1288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テキスト ボックス 198"/>
            <p:cNvSpPr txBox="1"/>
            <p:nvPr/>
          </p:nvSpPr>
          <p:spPr>
            <a:xfrm>
              <a:off x="4695336" y="5077633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" dirty="0" smtClean="0"/>
                <a:t>=</a:t>
              </a:r>
              <a:endParaRPr kumimoji="1" lang="ja-JP" altLang="en-US" sz="6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31696" y="6228020"/>
              <a:ext cx="2831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9A46"/>
                  </a:solidFill>
                </a:rPr>
                <a:t>(side-view of) rotating plane</a:t>
              </a:r>
              <a:endParaRPr kumimoji="1" lang="ja-JP" altLang="en-US" dirty="0">
                <a:solidFill>
                  <a:srgbClr val="009A46"/>
                </a:solidFill>
              </a:endParaRPr>
            </a:p>
          </p:txBody>
        </p:sp>
        <p:cxnSp>
          <p:nvCxnSpPr>
            <p:cNvPr id="12" name="曲線コネクタ 11"/>
            <p:cNvCxnSpPr/>
            <p:nvPr/>
          </p:nvCxnSpPr>
          <p:spPr>
            <a:xfrm flipV="1">
              <a:off x="2383793" y="5915372"/>
              <a:ext cx="914763" cy="344443"/>
            </a:xfrm>
            <a:prstGeom prst="curvedConnector3">
              <a:avLst/>
            </a:prstGeom>
            <a:ln>
              <a:solidFill>
                <a:srgbClr val="009A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2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図 281" descr="summ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8" y="428604"/>
            <a:ext cx="5448300" cy="39243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41" y="714356"/>
            <a:ext cx="239234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232003" y="-24"/>
            <a:ext cx="8604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u="sng" dirty="0" smtClean="0">
                <a:latin typeface="+mj-lt"/>
              </a:rPr>
              <a:t>Mean-field analysis on S=1/2 J1-J2 Heisenberg model on the square lattice</a:t>
            </a:r>
            <a:endParaRPr kumimoji="1" lang="en-US" altLang="ja-JP" sz="2200" u="sng" dirty="0" smtClean="0">
              <a:latin typeface="+mj-lt"/>
            </a:endParaRPr>
          </a:p>
        </p:txBody>
      </p:sp>
      <p:pic>
        <p:nvPicPr>
          <p:cNvPr id="133" name="Picture 19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66" y="485385"/>
            <a:ext cx="1714512" cy="1664455"/>
          </a:xfrm>
          <a:prstGeom prst="rect">
            <a:avLst/>
          </a:prstGeom>
          <a:noFill/>
        </p:spPr>
      </p:pic>
      <p:pic>
        <p:nvPicPr>
          <p:cNvPr id="141" name="図 140" descr="図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58" y="587557"/>
            <a:ext cx="1078903" cy="8411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正方形/長方形 34"/>
          <p:cNvSpPr/>
          <p:nvPr/>
        </p:nvSpPr>
        <p:spPr>
          <a:xfrm>
            <a:off x="142876" y="428604"/>
            <a:ext cx="785818" cy="3857652"/>
          </a:xfrm>
          <a:prstGeom prst="rect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パイ 35"/>
          <p:cNvSpPr/>
          <p:nvPr/>
        </p:nvSpPr>
        <p:spPr>
          <a:xfrm>
            <a:off x="4214810" y="785794"/>
            <a:ext cx="1285884" cy="1214446"/>
          </a:xfrm>
          <a:prstGeom prst="pie">
            <a:avLst>
              <a:gd name="adj1" fmla="val 12980916"/>
              <a:gd name="adj2" fmla="val 16200000"/>
            </a:avLst>
          </a:pr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パイ 37"/>
          <p:cNvSpPr/>
          <p:nvPr/>
        </p:nvSpPr>
        <p:spPr>
          <a:xfrm>
            <a:off x="4214842" y="785794"/>
            <a:ext cx="1285884" cy="1214446"/>
          </a:xfrm>
          <a:prstGeom prst="pie">
            <a:avLst>
              <a:gd name="adj1" fmla="val 11911013"/>
              <a:gd name="adj2" fmla="val 12913175"/>
            </a:avLst>
          </a:pr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928662" y="428604"/>
            <a:ext cx="2714644" cy="3857652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0" name="直線コネクタ 219"/>
          <p:cNvCxnSpPr/>
          <p:nvPr/>
        </p:nvCxnSpPr>
        <p:spPr>
          <a:xfrm flipV="1">
            <a:off x="357190" y="2214554"/>
            <a:ext cx="4357718" cy="1714512"/>
          </a:xfrm>
          <a:prstGeom prst="line">
            <a:avLst/>
          </a:prstGeom>
          <a:ln w="60325">
            <a:solidFill>
              <a:srgbClr val="00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 flipV="1">
            <a:off x="285752" y="1500174"/>
            <a:ext cx="3929058" cy="1357322"/>
          </a:xfrm>
          <a:prstGeom prst="line">
            <a:avLst/>
          </a:prstGeom>
          <a:ln w="603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テキスト ボックス 184"/>
          <p:cNvSpPr txBox="1"/>
          <p:nvPr/>
        </p:nvSpPr>
        <p:spPr>
          <a:xfrm>
            <a:off x="5496060" y="2780928"/>
            <a:ext cx="23506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700" u="sng" dirty="0" smtClean="0">
                <a:sym typeface="Wingdings" pitchFamily="2" charset="2"/>
              </a:rPr>
              <a:t> </a:t>
            </a:r>
            <a:r>
              <a:rPr lang="en-US" altLang="ja-JP" sz="1500" u="sng" dirty="0" smtClean="0">
                <a:sym typeface="Wingdings" pitchFamily="2" charset="2"/>
              </a:rPr>
              <a:t>Decoupled AF </a:t>
            </a:r>
            <a:r>
              <a:rPr lang="ja-JP" altLang="en-US" sz="1500" u="sng" dirty="0" smtClean="0">
                <a:sym typeface="Wingdings" pitchFamily="2" charset="2"/>
              </a:rPr>
              <a:t>□</a:t>
            </a:r>
            <a:r>
              <a:rPr lang="en-US" altLang="ja-JP" sz="1500" u="sng" dirty="0" smtClean="0">
                <a:sym typeface="Wingdings" pitchFamily="2" charset="2"/>
              </a:rPr>
              <a:t>-lattice </a:t>
            </a:r>
            <a:endParaRPr kumimoji="1" lang="en-US" altLang="ja-JP" sz="1500" u="sng" dirty="0" smtClean="0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500726" y="3078822"/>
            <a:ext cx="378618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sz="1600" dirty="0" smtClean="0"/>
              <a:t> </a:t>
            </a:r>
            <a:r>
              <a:rPr lang="en-US" altLang="ja-JP" sz="1600" dirty="0"/>
              <a:t>E</a:t>
            </a:r>
            <a:r>
              <a:rPr lang="en-US" altLang="ja-JP" sz="1600" dirty="0" smtClean="0"/>
              <a:t>ither  π-flux state or isolated dimer </a:t>
            </a:r>
          </a:p>
          <a:p>
            <a:r>
              <a:rPr lang="en-US" altLang="ja-JP" sz="1600" dirty="0" smtClean="0"/>
              <a:t>     state is stabilized  on each </a:t>
            </a:r>
            <a:r>
              <a:rPr lang="ja-JP" altLang="en-US" sz="1600" dirty="0" smtClean="0"/>
              <a:t>□</a:t>
            </a:r>
            <a:r>
              <a:rPr lang="en-US" altLang="ja-JP" sz="1600" dirty="0"/>
              <a:t>-</a:t>
            </a:r>
            <a:r>
              <a:rPr lang="en-US" altLang="ja-JP" sz="1600" dirty="0" smtClean="0"/>
              <a:t>lattice    </a:t>
            </a:r>
          </a:p>
          <a:p>
            <a:endParaRPr lang="en-US" altLang="ja-JP" sz="100" dirty="0" smtClean="0"/>
          </a:p>
          <a:p>
            <a:pPr>
              <a:buFont typeface="Symbol"/>
              <a:buChar char=" "/>
            </a:pPr>
            <a:r>
              <a:rPr lang="en-US" altLang="ja-JP" sz="1600" b="1" dirty="0" smtClean="0">
                <a:solidFill>
                  <a:srgbClr val="00FF00"/>
                </a:solidFill>
              </a:rPr>
              <a:t>   </a:t>
            </a:r>
            <a:r>
              <a:rPr lang="en-US" altLang="ja-JP" sz="1600" dirty="0" smtClean="0"/>
              <a:t>Affleck–Marston, (88)</a:t>
            </a:r>
            <a:r>
              <a:rPr lang="en-US" altLang="ja-JP" sz="1600" b="1" dirty="0" smtClean="0">
                <a:solidFill>
                  <a:srgbClr val="00FF00"/>
                </a:solidFill>
              </a:rPr>
              <a:t> </a:t>
            </a:r>
            <a:r>
              <a:rPr lang="en-US" altLang="ja-JP" sz="1600" b="1" dirty="0" smtClean="0"/>
              <a:t>, …</a:t>
            </a:r>
            <a:r>
              <a:rPr lang="ja-JP" altLang="en-US" sz="1600" b="1" dirty="0" smtClean="0"/>
              <a:t> </a:t>
            </a:r>
            <a:endParaRPr kumimoji="1" lang="en-US" altLang="ja-JP" sz="1600" b="1" dirty="0" smtClean="0"/>
          </a:p>
        </p:txBody>
      </p:sp>
      <p:grpSp>
        <p:nvGrpSpPr>
          <p:cNvPr id="191" name="グループ化 190"/>
          <p:cNvGrpSpPr/>
          <p:nvPr/>
        </p:nvGrpSpPr>
        <p:grpSpPr>
          <a:xfrm>
            <a:off x="6215106" y="1135123"/>
            <a:ext cx="1517268" cy="1481093"/>
            <a:chOff x="6357950" y="4572008"/>
            <a:chExt cx="1854854" cy="1785950"/>
          </a:xfrm>
        </p:grpSpPr>
        <p:sp>
          <p:nvSpPr>
            <p:cNvPr id="151" name="正方形/長方形 150"/>
            <p:cNvSpPr/>
            <p:nvPr/>
          </p:nvSpPr>
          <p:spPr>
            <a:xfrm>
              <a:off x="7286644" y="4572008"/>
              <a:ext cx="926160" cy="8918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正方形/長方形 151"/>
            <p:cNvSpPr/>
            <p:nvPr/>
          </p:nvSpPr>
          <p:spPr>
            <a:xfrm>
              <a:off x="6357950" y="4572008"/>
              <a:ext cx="926160" cy="8918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正方形/長方形 152"/>
            <p:cNvSpPr/>
            <p:nvPr/>
          </p:nvSpPr>
          <p:spPr>
            <a:xfrm>
              <a:off x="7286644" y="5466100"/>
              <a:ext cx="926160" cy="8918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正方形/長方形 153"/>
            <p:cNvSpPr/>
            <p:nvPr/>
          </p:nvSpPr>
          <p:spPr>
            <a:xfrm>
              <a:off x="6357950" y="5466100"/>
              <a:ext cx="926160" cy="8918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2" name="グループ化 191"/>
          <p:cNvGrpSpPr/>
          <p:nvPr/>
        </p:nvGrpSpPr>
        <p:grpSpPr>
          <a:xfrm>
            <a:off x="6217640" y="1135124"/>
            <a:ext cx="1517268" cy="1487612"/>
            <a:chOff x="6357950" y="2786058"/>
            <a:chExt cx="1854854" cy="1793811"/>
          </a:xfrm>
        </p:grpSpPr>
        <p:cxnSp>
          <p:nvCxnSpPr>
            <p:cNvPr id="148" name="直線コネクタ 147"/>
            <p:cNvCxnSpPr/>
            <p:nvPr/>
          </p:nvCxnSpPr>
          <p:spPr>
            <a:xfrm>
              <a:off x="7286644" y="2786058"/>
              <a:ext cx="926160" cy="8918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/>
            <p:nvPr/>
          </p:nvCxnSpPr>
          <p:spPr>
            <a:xfrm rot="10800000" flipV="1">
              <a:off x="7284110" y="3654032"/>
              <a:ext cx="925837" cy="9258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 rot="10800000" flipV="1">
              <a:off x="6357950" y="2786058"/>
              <a:ext cx="926162" cy="857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rot="16200000" flipH="1">
              <a:off x="6352915" y="3648349"/>
              <a:ext cx="936555" cy="9264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グループ化 180"/>
          <p:cNvGrpSpPr/>
          <p:nvPr/>
        </p:nvGrpSpPr>
        <p:grpSpPr>
          <a:xfrm>
            <a:off x="6948264" y="1135123"/>
            <a:ext cx="759671" cy="1481093"/>
            <a:chOff x="7215205" y="3143248"/>
            <a:chExt cx="928695" cy="1785950"/>
          </a:xfrm>
        </p:grpSpPr>
        <p:cxnSp>
          <p:nvCxnSpPr>
            <p:cNvPr id="142" name="直線コネクタ 141"/>
            <p:cNvCxnSpPr/>
            <p:nvPr/>
          </p:nvCxnSpPr>
          <p:spPr>
            <a:xfrm rot="16200000" flipH="1">
              <a:off x="7215205" y="4000504"/>
              <a:ext cx="928694" cy="9286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flipV="1">
              <a:off x="7215206" y="3143248"/>
              <a:ext cx="928694" cy="8572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グループ化 179"/>
          <p:cNvGrpSpPr/>
          <p:nvPr/>
        </p:nvGrpSpPr>
        <p:grpSpPr>
          <a:xfrm>
            <a:off x="6215106" y="1135123"/>
            <a:ext cx="747978" cy="1481093"/>
            <a:chOff x="6286512" y="714356"/>
            <a:chExt cx="914400" cy="1785950"/>
          </a:xfrm>
        </p:grpSpPr>
        <p:cxnSp>
          <p:nvCxnSpPr>
            <p:cNvPr id="173" name="直線コネクタ 172"/>
            <p:cNvCxnSpPr/>
            <p:nvPr/>
          </p:nvCxnSpPr>
          <p:spPr>
            <a:xfrm>
              <a:off x="6286512" y="714356"/>
              <a:ext cx="914400" cy="9144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 rot="5400000">
              <a:off x="6286512" y="1585906"/>
              <a:ext cx="914400" cy="9144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グループ化 181"/>
          <p:cNvGrpSpPr/>
          <p:nvPr/>
        </p:nvGrpSpPr>
        <p:grpSpPr>
          <a:xfrm>
            <a:off x="7668344" y="1135123"/>
            <a:ext cx="747978" cy="1481093"/>
            <a:chOff x="6286512" y="714356"/>
            <a:chExt cx="914400" cy="1785950"/>
          </a:xfrm>
        </p:grpSpPr>
        <p:cxnSp>
          <p:nvCxnSpPr>
            <p:cNvPr id="183" name="直線コネクタ 182"/>
            <p:cNvCxnSpPr/>
            <p:nvPr/>
          </p:nvCxnSpPr>
          <p:spPr>
            <a:xfrm>
              <a:off x="6286512" y="714356"/>
              <a:ext cx="914400" cy="9144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rot="5400000">
              <a:off x="6286512" y="1585906"/>
              <a:ext cx="914400" cy="9144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テキスト ボックス 186"/>
          <p:cNvSpPr txBox="1"/>
          <p:nvPr/>
        </p:nvSpPr>
        <p:spPr>
          <a:xfrm>
            <a:off x="5857916" y="428604"/>
            <a:ext cx="328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In absence of  the spin</a:t>
            </a:r>
          </a:p>
          <a:p>
            <a:r>
              <a:rPr lang="en-US" altLang="ja-JP" sz="1600" dirty="0" smtClean="0"/>
              <a:t>-triplet pairings  on F-bond, . . .   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grpSp>
        <p:nvGrpSpPr>
          <p:cNvPr id="201" name="グループ化 200"/>
          <p:cNvGrpSpPr/>
          <p:nvPr/>
        </p:nvGrpSpPr>
        <p:grpSpPr>
          <a:xfrm>
            <a:off x="657865" y="2492896"/>
            <a:ext cx="4692730" cy="369332"/>
            <a:chOff x="428596" y="2492896"/>
            <a:chExt cx="4692730" cy="369332"/>
          </a:xfrm>
        </p:grpSpPr>
        <p:sp>
          <p:nvSpPr>
            <p:cNvPr id="189" name="テキスト ボックス 188"/>
            <p:cNvSpPr txBox="1"/>
            <p:nvPr/>
          </p:nvSpPr>
          <p:spPr>
            <a:xfrm>
              <a:off x="1285852" y="2492896"/>
              <a:ext cx="38354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  <a:latin typeface="+mj-lt"/>
                </a:rPr>
                <a:t>π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libri 本文"/>
                </a:rPr>
                <a:t>-flux state on each </a:t>
              </a:r>
              <a:r>
                <a:rPr lang="ja-JP" altLang="en-US" b="1" dirty="0">
                  <a:solidFill>
                    <a:srgbClr val="FF0000"/>
                  </a:solidFill>
                  <a:latin typeface="Calibri 本文"/>
                </a:rPr>
                <a:t>□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libri 本文"/>
                </a:rPr>
                <a:t>-lattice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 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5" name="曲線コネクタ 194"/>
            <p:cNvCxnSpPr>
              <a:stCxn id="189" idx="1"/>
            </p:cNvCxnSpPr>
            <p:nvPr/>
          </p:nvCxnSpPr>
          <p:spPr>
            <a:xfrm rot="10800000">
              <a:off x="428596" y="2505038"/>
              <a:ext cx="857256" cy="17252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グループ化 199"/>
          <p:cNvGrpSpPr/>
          <p:nvPr/>
        </p:nvGrpSpPr>
        <p:grpSpPr>
          <a:xfrm>
            <a:off x="1428760" y="3419708"/>
            <a:ext cx="2860946" cy="646331"/>
            <a:chOff x="1214414" y="3419708"/>
            <a:chExt cx="2860946" cy="646331"/>
          </a:xfrm>
        </p:grpSpPr>
        <p:sp>
          <p:nvSpPr>
            <p:cNvPr id="188" name="テキスト ボックス 187"/>
            <p:cNvSpPr txBox="1"/>
            <p:nvPr/>
          </p:nvSpPr>
          <p:spPr>
            <a:xfrm>
              <a:off x="1909382" y="3419708"/>
              <a:ext cx="216597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FF00"/>
                  </a:solidFill>
                </a:rPr>
                <a:t>Isolated dimer state </a:t>
              </a:r>
            </a:p>
            <a:p>
              <a:r>
                <a:rPr kumimoji="1" lang="en-US" altLang="ja-JP" b="1" dirty="0" smtClean="0">
                  <a:solidFill>
                    <a:srgbClr val="00FF00"/>
                  </a:solidFill>
                </a:rPr>
                <a:t>on each </a:t>
              </a:r>
              <a:r>
                <a:rPr kumimoji="1" lang="ja-JP" altLang="en-US" b="1" dirty="0" smtClean="0">
                  <a:solidFill>
                    <a:srgbClr val="00FF00"/>
                  </a:solidFill>
                </a:rPr>
                <a:t>□</a:t>
              </a:r>
              <a:r>
                <a:rPr kumimoji="1" lang="en-US" altLang="ja-JP" b="1" dirty="0" smtClean="0">
                  <a:solidFill>
                    <a:srgbClr val="00FF00"/>
                  </a:solidFill>
                </a:rPr>
                <a:t>- lattice</a:t>
              </a:r>
              <a:endParaRPr kumimoji="1" lang="ja-JP" altLang="en-US" b="1" dirty="0">
                <a:solidFill>
                  <a:srgbClr val="00FF00"/>
                </a:solidFill>
              </a:endParaRPr>
            </a:p>
          </p:txBody>
        </p:sp>
        <p:cxnSp>
          <p:nvCxnSpPr>
            <p:cNvPr id="196" name="曲線コネクタ 195"/>
            <p:cNvCxnSpPr/>
            <p:nvPr/>
          </p:nvCxnSpPr>
          <p:spPr>
            <a:xfrm rot="10800000">
              <a:off x="1214414" y="3500438"/>
              <a:ext cx="714380" cy="10108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テキスト ボックス 201"/>
          <p:cNvSpPr txBox="1"/>
          <p:nvPr/>
        </p:nvSpPr>
        <p:spPr>
          <a:xfrm>
            <a:off x="5364088" y="3861048"/>
            <a:ext cx="3786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sz="1600" dirty="0" smtClean="0"/>
              <a:t>When local constraint is strictly included,   </a:t>
            </a:r>
          </a:p>
          <a:p>
            <a:endParaRPr lang="en-US" altLang="ja-JP" sz="100" dirty="0"/>
          </a:p>
          <a:p>
            <a:endParaRPr kumimoji="1" lang="en-US" altLang="ja-JP" sz="100" dirty="0" smtClean="0"/>
          </a:p>
          <a:p>
            <a:r>
              <a:rPr lang="en-US" altLang="ja-JP" sz="1600" dirty="0" smtClean="0"/>
              <a:t>  </a:t>
            </a:r>
            <a:r>
              <a:rPr kumimoji="1" lang="en-US" altLang="ja-JP" sz="1600" dirty="0" smtClean="0"/>
              <a:t>  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-flux </a:t>
            </a:r>
            <a:r>
              <a:rPr lang="ja-JP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state </a:t>
            </a:r>
            <a:r>
              <a:rPr lang="en-US" altLang="ja-JP" sz="1600" dirty="0" smtClean="0"/>
              <a:t>becomes </a:t>
            </a:r>
            <a:r>
              <a:rPr lang="en-US" altLang="ja-JP" sz="1600" dirty="0" err="1" smtClean="0"/>
              <a:t>egenergetically</a:t>
            </a:r>
            <a:r>
              <a:rPr lang="en-US" altLang="ja-JP" sz="1600" dirty="0" smtClean="0"/>
              <a:t>   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more </a:t>
            </a:r>
            <a:r>
              <a:rPr lang="en-US" altLang="ja-JP" sz="1600" dirty="0" err="1" smtClean="0"/>
              <a:t>favourable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than </a:t>
            </a:r>
            <a:r>
              <a:rPr lang="en-US" altLang="ja-JP" sz="1600" b="1" dirty="0" smtClean="0">
                <a:solidFill>
                  <a:srgbClr val="22FE22"/>
                </a:solidFill>
              </a:rPr>
              <a:t>isolated </a:t>
            </a:r>
          </a:p>
          <a:p>
            <a:r>
              <a:rPr lang="en-US" altLang="ja-JP" sz="1600" b="1" dirty="0">
                <a:solidFill>
                  <a:srgbClr val="22FE22"/>
                </a:solidFill>
              </a:rPr>
              <a:t> </a:t>
            </a:r>
            <a:r>
              <a:rPr lang="en-US" altLang="ja-JP" sz="1600" b="1" dirty="0" smtClean="0">
                <a:solidFill>
                  <a:srgbClr val="22FE22"/>
                </a:solidFill>
              </a:rPr>
              <a:t>   dimer state.</a:t>
            </a:r>
            <a:r>
              <a:rPr lang="en-US" altLang="ja-JP" sz="1600" b="1" dirty="0">
                <a:solidFill>
                  <a:srgbClr val="22FE22"/>
                </a:solidFill>
              </a:rPr>
              <a:t> </a:t>
            </a:r>
            <a:r>
              <a:rPr lang="en-US" altLang="ja-JP" sz="1600" b="1" dirty="0" smtClean="0">
                <a:solidFill>
                  <a:srgbClr val="22FE22"/>
                </a:solidFill>
              </a:rPr>
              <a:t>                             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Gros</a:t>
            </a:r>
            <a:r>
              <a:rPr lang="en-US" altLang="ja-JP" sz="1600" dirty="0" smtClean="0"/>
              <a:t> (`88)</a:t>
            </a:r>
          </a:p>
        </p:txBody>
      </p:sp>
      <p:grpSp>
        <p:nvGrpSpPr>
          <p:cNvPr id="270" name="グループ化 269"/>
          <p:cNvGrpSpPr/>
          <p:nvPr/>
        </p:nvGrpSpPr>
        <p:grpSpPr>
          <a:xfrm>
            <a:off x="70868" y="4519083"/>
            <a:ext cx="8893620" cy="556232"/>
            <a:chOff x="-32" y="4519206"/>
            <a:chExt cx="8893620" cy="562970"/>
          </a:xfrm>
        </p:grpSpPr>
        <p:cxnSp>
          <p:nvCxnSpPr>
            <p:cNvPr id="223" name="カギ線コネクタ 222"/>
            <p:cNvCxnSpPr/>
            <p:nvPr/>
          </p:nvCxnSpPr>
          <p:spPr>
            <a:xfrm>
              <a:off x="-32" y="4519206"/>
              <a:ext cx="8893620" cy="562970"/>
            </a:xfrm>
            <a:prstGeom prst="bentConnector3">
              <a:avLst>
                <a:gd name="adj1" fmla="val 589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テキスト ボックス 235"/>
            <p:cNvSpPr txBox="1"/>
            <p:nvPr/>
          </p:nvSpPr>
          <p:spPr>
            <a:xfrm>
              <a:off x="-32" y="4519206"/>
              <a:ext cx="5143536" cy="34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latin typeface="+mj-lt"/>
                </a:rPr>
                <a:t>Based on the </a:t>
              </a:r>
              <a:r>
                <a:rPr lang="en-US" altLang="ja-JP" sz="1600" dirty="0" smtClean="0">
                  <a:latin typeface="Symbol" pitchFamily="18" charset="2"/>
                </a:rPr>
                <a:t>p</a:t>
              </a:r>
              <a:r>
                <a:rPr lang="en-US" altLang="ja-JP" sz="1600" dirty="0" smtClean="0"/>
                <a:t>-flux states, spin-triplet pairing develops . . </a:t>
              </a:r>
              <a:endParaRPr kumimoji="1" lang="ja-JP" altLang="en-US" sz="1600" dirty="0"/>
            </a:p>
          </p:txBody>
        </p:sp>
      </p:grpSp>
      <p:cxnSp>
        <p:nvCxnSpPr>
          <p:cNvPr id="239" name="直線コネクタ 238"/>
          <p:cNvCxnSpPr/>
          <p:nvPr/>
        </p:nvCxnSpPr>
        <p:spPr>
          <a:xfrm>
            <a:off x="500066" y="6429396"/>
            <a:ext cx="432088" cy="3827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/>
          <p:nvPr/>
        </p:nvCxnSpPr>
        <p:spPr>
          <a:xfrm rot="5400000">
            <a:off x="3975882" y="6454043"/>
            <a:ext cx="432088" cy="3827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" name="グループ化 271"/>
          <p:cNvGrpSpPr/>
          <p:nvPr/>
        </p:nvGrpSpPr>
        <p:grpSpPr>
          <a:xfrm>
            <a:off x="700760" y="4929198"/>
            <a:ext cx="2166278" cy="1645932"/>
            <a:chOff x="557852" y="4929198"/>
            <a:chExt cx="2166278" cy="1645932"/>
          </a:xfrm>
        </p:grpSpPr>
        <p:grpSp>
          <p:nvGrpSpPr>
            <p:cNvPr id="89" name="グループ化 32"/>
            <p:cNvGrpSpPr>
              <a:grpSpLocks noChangeAspect="1"/>
            </p:cNvGrpSpPr>
            <p:nvPr/>
          </p:nvGrpSpPr>
          <p:grpSpPr>
            <a:xfrm>
              <a:off x="557852" y="4929198"/>
              <a:ext cx="1800237" cy="1645932"/>
              <a:chOff x="928662" y="2357430"/>
              <a:chExt cx="2500330" cy="2286016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928662" y="2357430"/>
                <a:ext cx="2500330" cy="2286016"/>
              </a:xfrm>
              <a:prstGeom prst="rect">
                <a:avLst/>
              </a:prstGeom>
              <a:noFill/>
              <a:ln>
                <a:solidFill>
                  <a:schemeClr val="tx1">
                    <a:alpha val="7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2" name="直線コネクタ 101"/>
              <p:cNvCxnSpPr/>
              <p:nvPr/>
            </p:nvCxnSpPr>
            <p:spPr>
              <a:xfrm rot="10800000">
                <a:off x="928662" y="2357430"/>
                <a:ext cx="2500330" cy="228601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 rot="10800000" flipV="1">
                <a:off x="928662" y="2357430"/>
                <a:ext cx="2500330" cy="2286016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グループ化 248"/>
            <p:cNvGrpSpPr/>
            <p:nvPr/>
          </p:nvGrpSpPr>
          <p:grpSpPr>
            <a:xfrm>
              <a:off x="785786" y="5938857"/>
              <a:ext cx="1938344" cy="419101"/>
              <a:chOff x="785786" y="5938857"/>
              <a:chExt cx="1938344" cy="419101"/>
            </a:xfrm>
          </p:grpSpPr>
          <p:cxnSp>
            <p:nvCxnSpPr>
              <p:cNvPr id="94" name="曲線コネクタ 93"/>
              <p:cNvCxnSpPr/>
              <p:nvPr/>
            </p:nvCxnSpPr>
            <p:spPr>
              <a:xfrm flipV="1">
                <a:off x="785786" y="6072206"/>
                <a:ext cx="866774" cy="285752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8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14480" y="5938857"/>
                <a:ext cx="100965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63" name="グループ化 262"/>
          <p:cNvGrpSpPr/>
          <p:nvPr/>
        </p:nvGrpSpPr>
        <p:grpSpPr>
          <a:xfrm>
            <a:off x="5679135" y="5229200"/>
            <a:ext cx="3375539" cy="878916"/>
            <a:chOff x="5643570" y="5429264"/>
            <a:chExt cx="3375539" cy="878916"/>
          </a:xfrm>
        </p:grpSpPr>
        <p:sp>
          <p:nvSpPr>
            <p:cNvPr id="87" name="テキスト ボックス 86"/>
            <p:cNvSpPr txBox="1"/>
            <p:nvPr/>
          </p:nvSpPr>
          <p:spPr>
            <a:xfrm>
              <a:off x="5643570" y="5429264"/>
              <a:ext cx="337553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b="1" u="sng" dirty="0" smtClean="0"/>
                <a:t>Singlet pairing </a:t>
              </a:r>
              <a:r>
                <a:rPr lang="en-US" altLang="ja-JP" sz="1500" u="sng" dirty="0" smtClean="0"/>
                <a:t>on Next Nearest AF-bond</a:t>
              </a:r>
              <a:endParaRPr kumimoji="1" lang="ja-JP" altLang="en-US" sz="1500" u="sng" dirty="0"/>
            </a:p>
          </p:txBody>
        </p:sp>
        <p:sp>
          <p:nvSpPr>
            <p:cNvPr id="251" name="テキスト ボックス 250"/>
            <p:cNvSpPr txBox="1"/>
            <p:nvPr/>
          </p:nvSpPr>
          <p:spPr>
            <a:xfrm>
              <a:off x="6011498" y="5661849"/>
              <a:ext cx="2585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altLang="ja-JP" dirty="0" smtClean="0"/>
                <a:t>  p-h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channel = </a:t>
              </a:r>
              <a:r>
                <a:rPr lang="en-US" altLang="ja-JP" b="1" i="1" dirty="0" smtClean="0">
                  <a:solidFill>
                    <a:srgbClr val="0033CC"/>
                  </a:solidFill>
                </a:rPr>
                <a:t>s</a:t>
              </a:r>
              <a:r>
                <a:rPr kumimoji="1" lang="en-US" altLang="ja-JP" b="1" i="1" dirty="0" smtClean="0">
                  <a:solidFill>
                    <a:srgbClr val="0033CC"/>
                  </a:solidFill>
                </a:rPr>
                <a:t>-wave</a:t>
              </a:r>
              <a:r>
                <a:rPr kumimoji="1" lang="en-US" altLang="ja-JP" dirty="0" smtClean="0"/>
                <a:t>  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altLang="ja-JP" dirty="0" smtClean="0"/>
                <a:t>  p-p channel = </a:t>
              </a:r>
              <a:r>
                <a:rPr lang="en-US" altLang="ja-JP" b="1" i="1" dirty="0" smtClean="0">
                  <a:solidFill>
                    <a:srgbClr val="FF3300"/>
                  </a:solidFill>
                </a:rPr>
                <a:t>d</a:t>
              </a:r>
              <a:r>
                <a:rPr kumimoji="1" lang="en-US" altLang="ja-JP" b="1" i="1" dirty="0" smtClean="0">
                  <a:solidFill>
                    <a:srgbClr val="FF3300"/>
                  </a:solidFill>
                </a:rPr>
                <a:t>-wave</a:t>
              </a:r>
              <a:endParaRPr kumimoji="1" lang="ja-JP" altLang="en-US" dirty="0"/>
            </a:p>
          </p:txBody>
        </p:sp>
      </p:grpSp>
      <p:grpSp>
        <p:nvGrpSpPr>
          <p:cNvPr id="264" name="グループ化 263"/>
          <p:cNvGrpSpPr/>
          <p:nvPr/>
        </p:nvGrpSpPr>
        <p:grpSpPr>
          <a:xfrm>
            <a:off x="5364088" y="6109857"/>
            <a:ext cx="3754940" cy="646331"/>
            <a:chOff x="5643570" y="5429264"/>
            <a:chExt cx="3754940" cy="646331"/>
          </a:xfrm>
        </p:grpSpPr>
        <p:sp>
          <p:nvSpPr>
            <p:cNvPr id="265" name="テキスト ボックス 264"/>
            <p:cNvSpPr txBox="1"/>
            <p:nvPr/>
          </p:nvSpPr>
          <p:spPr>
            <a:xfrm>
              <a:off x="5643570" y="5429264"/>
              <a:ext cx="278916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b="1" i="1" u="sng" dirty="0" smtClean="0">
                  <a:solidFill>
                    <a:srgbClr val="FF0000"/>
                  </a:solidFill>
                </a:rPr>
                <a:t>triplet pairing </a:t>
              </a:r>
              <a:r>
                <a:rPr lang="en-US" altLang="ja-JP" sz="1500" u="sng" dirty="0" smtClean="0"/>
                <a:t>on Nearest F-bond</a:t>
              </a:r>
              <a:endParaRPr kumimoji="1" lang="ja-JP" altLang="en-US" sz="1500" u="sng" dirty="0"/>
            </a:p>
          </p:txBody>
        </p:sp>
        <p:sp>
          <p:nvSpPr>
            <p:cNvPr id="266" name="テキスト ボックス 265"/>
            <p:cNvSpPr txBox="1"/>
            <p:nvPr/>
          </p:nvSpPr>
          <p:spPr>
            <a:xfrm>
              <a:off x="5720708" y="5706263"/>
              <a:ext cx="3677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altLang="ja-JP" dirty="0" smtClean="0"/>
                <a:t> Coplanar configuration of </a:t>
              </a:r>
              <a:r>
                <a:rPr lang="en-US" altLang="ja-JP" b="1" i="1" dirty="0" smtClean="0"/>
                <a:t>D-vector</a:t>
              </a:r>
              <a:endParaRPr kumimoji="1" lang="en-US" altLang="ja-JP" dirty="0" smtClean="0"/>
            </a:p>
          </p:txBody>
        </p:sp>
      </p:grpSp>
      <p:sp>
        <p:nvSpPr>
          <p:cNvPr id="275" name="フリーフォーム 274"/>
          <p:cNvSpPr/>
          <p:nvPr/>
        </p:nvSpPr>
        <p:spPr>
          <a:xfrm>
            <a:off x="931184" y="2138855"/>
            <a:ext cx="2758965" cy="493986"/>
          </a:xfrm>
          <a:custGeom>
            <a:avLst/>
            <a:gdLst>
              <a:gd name="connsiteX0" fmla="*/ 0 w 2758965"/>
              <a:gd name="connsiteY0" fmla="*/ 493986 h 493986"/>
              <a:gd name="connsiteX1" fmla="*/ 646386 w 2758965"/>
              <a:gd name="connsiteY1" fmla="*/ 289035 h 493986"/>
              <a:gd name="connsiteX2" fmla="*/ 1608083 w 2758965"/>
              <a:gd name="connsiteY2" fmla="*/ 52552 h 493986"/>
              <a:gd name="connsiteX3" fmla="*/ 2317531 w 2758965"/>
              <a:gd name="connsiteY3" fmla="*/ 5255 h 493986"/>
              <a:gd name="connsiteX4" fmla="*/ 2758965 w 2758965"/>
              <a:gd name="connsiteY4" fmla="*/ 21021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965" h="493986">
                <a:moveTo>
                  <a:pt x="0" y="493986"/>
                </a:moveTo>
                <a:cubicBezTo>
                  <a:pt x="189186" y="428296"/>
                  <a:pt x="378372" y="362607"/>
                  <a:pt x="646386" y="289035"/>
                </a:cubicBezTo>
                <a:cubicBezTo>
                  <a:pt x="914400" y="215463"/>
                  <a:pt x="1329559" y="99849"/>
                  <a:pt x="1608083" y="52552"/>
                </a:cubicBezTo>
                <a:cubicBezTo>
                  <a:pt x="1886607" y="5255"/>
                  <a:pt x="2125717" y="10510"/>
                  <a:pt x="2317531" y="5255"/>
                </a:cubicBezTo>
                <a:cubicBezTo>
                  <a:pt x="2509345" y="0"/>
                  <a:pt x="2634155" y="10510"/>
                  <a:pt x="2758965" y="21021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3" name="グループ化 272"/>
          <p:cNvGrpSpPr/>
          <p:nvPr/>
        </p:nvGrpSpPr>
        <p:grpSpPr>
          <a:xfrm>
            <a:off x="247689" y="5643578"/>
            <a:ext cx="1752575" cy="1033468"/>
            <a:chOff x="0" y="5643578"/>
            <a:chExt cx="1752575" cy="1033468"/>
          </a:xfrm>
        </p:grpSpPr>
        <p:pic>
          <p:nvPicPr>
            <p:cNvPr id="9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0100" y="6429396"/>
              <a:ext cx="7524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643578"/>
              <a:ext cx="7810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1" name="グループ化 270"/>
          <p:cNvGrpSpPr/>
          <p:nvPr/>
        </p:nvGrpSpPr>
        <p:grpSpPr>
          <a:xfrm>
            <a:off x="2500298" y="4929198"/>
            <a:ext cx="2205046" cy="1643074"/>
            <a:chOff x="2357422" y="4929198"/>
            <a:chExt cx="2205046" cy="1643074"/>
          </a:xfrm>
        </p:grpSpPr>
        <p:grpSp>
          <p:nvGrpSpPr>
            <p:cNvPr id="250" name="グループ化 249"/>
            <p:cNvGrpSpPr/>
            <p:nvPr/>
          </p:nvGrpSpPr>
          <p:grpSpPr>
            <a:xfrm>
              <a:off x="2714612" y="5286388"/>
              <a:ext cx="1847856" cy="328613"/>
              <a:chOff x="2714612" y="5286388"/>
              <a:chExt cx="1847856" cy="328613"/>
            </a:xfrm>
          </p:grpSpPr>
          <p:cxnSp>
            <p:nvCxnSpPr>
              <p:cNvPr id="91" name="曲線コネクタ 90"/>
              <p:cNvCxnSpPr/>
              <p:nvPr/>
            </p:nvCxnSpPr>
            <p:spPr>
              <a:xfrm>
                <a:off x="2714612" y="5286388"/>
                <a:ext cx="857256" cy="21431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6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571868" y="5357826"/>
                <a:ext cx="990600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238" name="直線コネクタ 237"/>
            <p:cNvCxnSpPr/>
            <p:nvPr/>
          </p:nvCxnSpPr>
          <p:spPr>
            <a:xfrm>
              <a:off x="2357422" y="4929198"/>
              <a:ext cx="1785950" cy="16430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グループ化 254"/>
          <p:cNvGrpSpPr/>
          <p:nvPr/>
        </p:nvGrpSpPr>
        <p:grpSpPr>
          <a:xfrm>
            <a:off x="2286016" y="5214950"/>
            <a:ext cx="2428892" cy="1143008"/>
            <a:chOff x="1571604" y="5214950"/>
            <a:chExt cx="2428892" cy="1143008"/>
          </a:xfrm>
        </p:grpSpPr>
        <p:sp>
          <p:nvSpPr>
            <p:cNvPr id="256" name="正方形/長方形 255"/>
            <p:cNvSpPr/>
            <p:nvPr/>
          </p:nvSpPr>
          <p:spPr>
            <a:xfrm>
              <a:off x="1571604" y="5786454"/>
              <a:ext cx="571504" cy="57150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正方形/長方形 256"/>
            <p:cNvSpPr/>
            <p:nvPr/>
          </p:nvSpPr>
          <p:spPr>
            <a:xfrm>
              <a:off x="3428992" y="5214950"/>
              <a:ext cx="571504" cy="57150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4" name="グループ化 253"/>
          <p:cNvGrpSpPr/>
          <p:nvPr/>
        </p:nvGrpSpPr>
        <p:grpSpPr>
          <a:xfrm>
            <a:off x="1714512" y="5214950"/>
            <a:ext cx="2428892" cy="1143008"/>
            <a:chOff x="1571604" y="5214950"/>
            <a:chExt cx="2428892" cy="1143008"/>
          </a:xfrm>
        </p:grpSpPr>
        <p:sp>
          <p:nvSpPr>
            <p:cNvPr id="252" name="正方形/長方形 251"/>
            <p:cNvSpPr/>
            <p:nvPr/>
          </p:nvSpPr>
          <p:spPr>
            <a:xfrm>
              <a:off x="1571604" y="5786454"/>
              <a:ext cx="571504" cy="571504"/>
            </a:xfrm>
            <a:prstGeom prst="rect">
              <a:avLst/>
            </a:prstGeom>
            <a:solidFill>
              <a:srgbClr val="0000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正方形/長方形 252"/>
            <p:cNvSpPr/>
            <p:nvPr/>
          </p:nvSpPr>
          <p:spPr>
            <a:xfrm>
              <a:off x="3428992" y="5214950"/>
              <a:ext cx="571504" cy="571504"/>
            </a:xfrm>
            <a:prstGeom prst="rect">
              <a:avLst/>
            </a:prstGeom>
            <a:solidFill>
              <a:srgbClr val="0000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7" name="グループ化 276"/>
          <p:cNvGrpSpPr/>
          <p:nvPr/>
        </p:nvGrpSpPr>
        <p:grpSpPr>
          <a:xfrm>
            <a:off x="2786082" y="2202412"/>
            <a:ext cx="1321067" cy="1012274"/>
            <a:chOff x="699425" y="2631040"/>
            <a:chExt cx="1321067" cy="1012274"/>
          </a:xfrm>
        </p:grpSpPr>
        <p:sp>
          <p:nvSpPr>
            <p:cNvPr id="278" name="テキスト ボックス 277"/>
            <p:cNvSpPr txBox="1"/>
            <p:nvPr/>
          </p:nvSpPr>
          <p:spPr>
            <a:xfrm>
              <a:off x="699425" y="3273982"/>
              <a:ext cx="13210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  <a:latin typeface="+mj-lt"/>
                </a:rPr>
                <a:t>Planar state</a:t>
              </a:r>
              <a:endParaRPr kumimoji="1" lang="ja-JP" altLang="en-US" b="1" dirty="0">
                <a:solidFill>
                  <a:srgbClr val="0000FF"/>
                </a:solidFill>
                <a:latin typeface="+mj-lt"/>
              </a:endParaRPr>
            </a:p>
          </p:txBody>
        </p:sp>
        <p:cxnSp>
          <p:nvCxnSpPr>
            <p:cNvPr id="279" name="曲線コネクタ 278"/>
            <p:cNvCxnSpPr>
              <a:stCxn id="278" idx="1"/>
            </p:cNvCxnSpPr>
            <p:nvPr/>
          </p:nvCxnSpPr>
          <p:spPr>
            <a:xfrm rot="10800000">
              <a:off x="699425" y="2631040"/>
              <a:ext cx="12700" cy="827608"/>
            </a:xfrm>
            <a:prstGeom prst="curvedConnector4">
              <a:avLst>
                <a:gd name="adj1" fmla="val -1800000"/>
                <a:gd name="adj2" fmla="val 61157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3062429" y="4797152"/>
            <a:ext cx="2085635" cy="1955739"/>
            <a:chOff x="8820472" y="1069717"/>
            <a:chExt cx="2359282" cy="2287275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9053463" y="1330305"/>
              <a:ext cx="1852644" cy="1793811"/>
              <a:chOff x="6926584" y="1988721"/>
              <a:chExt cx="1852644" cy="1793811"/>
            </a:xfrm>
          </p:grpSpPr>
          <p:cxnSp>
            <p:nvCxnSpPr>
              <p:cNvPr id="85" name="直線コネクタ 84"/>
              <p:cNvCxnSpPr/>
              <p:nvPr/>
            </p:nvCxnSpPr>
            <p:spPr>
              <a:xfrm>
                <a:off x="7852744" y="1991550"/>
                <a:ext cx="926160" cy="891858"/>
              </a:xfrm>
              <a:prstGeom prst="line">
                <a:avLst/>
              </a:prstGeom>
              <a:ln w="12700">
                <a:solidFill>
                  <a:srgbClr val="085F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正方形/長方形 89"/>
              <p:cNvSpPr/>
              <p:nvPr/>
            </p:nvSpPr>
            <p:spPr>
              <a:xfrm>
                <a:off x="7852744" y="1988723"/>
                <a:ext cx="926160" cy="8918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6926584" y="1988723"/>
                <a:ext cx="926160" cy="8918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7853068" y="2890674"/>
                <a:ext cx="926160" cy="8918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正方形/長方形 94"/>
              <p:cNvSpPr/>
              <p:nvPr/>
            </p:nvSpPr>
            <p:spPr>
              <a:xfrm>
                <a:off x="6926908" y="2890674"/>
                <a:ext cx="926160" cy="8918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3" name="直線コネクタ 102"/>
              <p:cNvCxnSpPr/>
              <p:nvPr/>
            </p:nvCxnSpPr>
            <p:spPr>
              <a:xfrm rot="10800000" flipV="1">
                <a:off x="6926908" y="1988723"/>
                <a:ext cx="1851671" cy="1793809"/>
              </a:xfrm>
              <a:prstGeom prst="line">
                <a:avLst/>
              </a:prstGeom>
              <a:ln>
                <a:solidFill>
                  <a:srgbClr val="085F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 rot="10800000" flipV="1">
                <a:off x="7852744" y="2856695"/>
                <a:ext cx="925837" cy="925837"/>
              </a:xfrm>
              <a:prstGeom prst="line">
                <a:avLst/>
              </a:prstGeom>
              <a:ln>
                <a:solidFill>
                  <a:srgbClr val="085F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 rot="10800000" flipV="1">
                <a:off x="7002967" y="1988721"/>
                <a:ext cx="849777" cy="840250"/>
              </a:xfrm>
              <a:prstGeom prst="line">
                <a:avLst/>
              </a:prstGeom>
              <a:ln>
                <a:solidFill>
                  <a:srgbClr val="085F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>
                <a:off x="6926908" y="2890674"/>
                <a:ext cx="926160" cy="891858"/>
              </a:xfrm>
              <a:prstGeom prst="line">
                <a:avLst/>
              </a:prstGeom>
              <a:ln w="9525">
                <a:solidFill>
                  <a:srgbClr val="085F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>
                <a:off x="6926908" y="1988723"/>
                <a:ext cx="1851671" cy="1793809"/>
              </a:xfrm>
              <a:prstGeom prst="line">
                <a:avLst/>
              </a:prstGeom>
              <a:ln w="9525">
                <a:solidFill>
                  <a:srgbClr val="085F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グループ化 125"/>
            <p:cNvGrpSpPr/>
            <p:nvPr/>
          </p:nvGrpSpPr>
          <p:grpSpPr>
            <a:xfrm>
              <a:off x="8820472" y="1717789"/>
              <a:ext cx="487074" cy="977640"/>
              <a:chOff x="6012160" y="1628800"/>
              <a:chExt cx="487074" cy="977640"/>
            </a:xfrm>
          </p:grpSpPr>
          <p:sp>
            <p:nvSpPr>
              <p:cNvPr id="127" name="正方形/長方形 126"/>
              <p:cNvSpPr/>
              <p:nvPr/>
            </p:nvSpPr>
            <p:spPr>
              <a:xfrm>
                <a:off x="6012160" y="2492896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正方形/長方形 127"/>
              <p:cNvSpPr/>
              <p:nvPr/>
            </p:nvSpPr>
            <p:spPr>
              <a:xfrm>
                <a:off x="6012160" y="1628800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9" name="グループ化 128"/>
            <p:cNvGrpSpPr/>
            <p:nvPr/>
          </p:nvGrpSpPr>
          <p:grpSpPr>
            <a:xfrm>
              <a:off x="10692680" y="1717789"/>
              <a:ext cx="487074" cy="977640"/>
              <a:chOff x="7884368" y="1628800"/>
              <a:chExt cx="487074" cy="977640"/>
            </a:xfrm>
          </p:grpSpPr>
          <p:sp>
            <p:nvSpPr>
              <p:cNvPr id="130" name="正方形/長方形 129"/>
              <p:cNvSpPr/>
              <p:nvPr/>
            </p:nvSpPr>
            <p:spPr>
              <a:xfrm>
                <a:off x="7884368" y="2492896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正方形/長方形 130"/>
              <p:cNvSpPr/>
              <p:nvPr/>
            </p:nvSpPr>
            <p:spPr>
              <a:xfrm>
                <a:off x="7884368" y="1628800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2" name="グループ化 131"/>
            <p:cNvGrpSpPr/>
            <p:nvPr/>
          </p:nvGrpSpPr>
          <p:grpSpPr>
            <a:xfrm>
              <a:off x="9701550" y="1717789"/>
              <a:ext cx="487074" cy="977640"/>
              <a:chOff x="6012160" y="1628800"/>
              <a:chExt cx="487074" cy="977640"/>
            </a:xfrm>
          </p:grpSpPr>
          <p:sp>
            <p:nvSpPr>
              <p:cNvPr id="134" name="正方形/長方形 133"/>
              <p:cNvSpPr/>
              <p:nvPr/>
            </p:nvSpPr>
            <p:spPr>
              <a:xfrm>
                <a:off x="6012160" y="2492896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正方形/長方形 134"/>
              <p:cNvSpPr/>
              <p:nvPr/>
            </p:nvSpPr>
            <p:spPr>
              <a:xfrm>
                <a:off x="6012160" y="1628800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6" name="グループ化 135"/>
            <p:cNvGrpSpPr/>
            <p:nvPr/>
          </p:nvGrpSpPr>
          <p:grpSpPr>
            <a:xfrm rot="16200000">
              <a:off x="9765067" y="1709299"/>
              <a:ext cx="487074" cy="1080120"/>
              <a:chOff x="6012160" y="1628800"/>
              <a:chExt cx="487074" cy="1080120"/>
            </a:xfrm>
          </p:grpSpPr>
          <p:sp>
            <p:nvSpPr>
              <p:cNvPr id="137" name="正方形/長方形 136"/>
              <p:cNvSpPr/>
              <p:nvPr/>
            </p:nvSpPr>
            <p:spPr>
              <a:xfrm>
                <a:off x="6012160" y="2595376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正方形/長方形 137"/>
              <p:cNvSpPr/>
              <p:nvPr/>
            </p:nvSpPr>
            <p:spPr>
              <a:xfrm>
                <a:off x="6012160" y="1628800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9" name="グループ化 138"/>
            <p:cNvGrpSpPr/>
            <p:nvPr/>
          </p:nvGrpSpPr>
          <p:grpSpPr>
            <a:xfrm rot="16200000">
              <a:off x="9765067" y="2573395"/>
              <a:ext cx="487074" cy="1080120"/>
              <a:chOff x="6012160" y="1628800"/>
              <a:chExt cx="487074" cy="1080120"/>
            </a:xfrm>
          </p:grpSpPr>
          <p:sp>
            <p:nvSpPr>
              <p:cNvPr id="140" name="正方形/長方形 139"/>
              <p:cNvSpPr/>
              <p:nvPr/>
            </p:nvSpPr>
            <p:spPr>
              <a:xfrm>
                <a:off x="6012160" y="2595376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6012160" y="1628800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4" name="グループ化 143"/>
            <p:cNvGrpSpPr/>
            <p:nvPr/>
          </p:nvGrpSpPr>
          <p:grpSpPr>
            <a:xfrm rot="16200000">
              <a:off x="9765067" y="773194"/>
              <a:ext cx="487074" cy="1080120"/>
              <a:chOff x="6012160" y="1628800"/>
              <a:chExt cx="487074" cy="1080120"/>
            </a:xfrm>
          </p:grpSpPr>
          <p:sp>
            <p:nvSpPr>
              <p:cNvPr id="145" name="正方形/長方形 144"/>
              <p:cNvSpPr/>
              <p:nvPr/>
            </p:nvSpPr>
            <p:spPr>
              <a:xfrm>
                <a:off x="6012160" y="2595376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正方形/長方形 145"/>
              <p:cNvSpPr/>
              <p:nvPr/>
            </p:nvSpPr>
            <p:spPr>
              <a:xfrm>
                <a:off x="6012160" y="1628800"/>
                <a:ext cx="487074" cy="11354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>
            <a:off x="644334" y="5486413"/>
            <a:ext cx="1102853" cy="1326963"/>
            <a:chOff x="-1548679" y="6418324"/>
            <a:chExt cx="1102853" cy="1326963"/>
          </a:xfrm>
        </p:grpSpPr>
        <p:sp>
          <p:nvSpPr>
            <p:cNvPr id="149" name="正方形/長方形 148"/>
            <p:cNvSpPr/>
            <p:nvPr/>
          </p:nvSpPr>
          <p:spPr>
            <a:xfrm>
              <a:off x="-573341" y="7087067"/>
              <a:ext cx="127515" cy="65822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-1548679" y="6418324"/>
              <a:ext cx="97584" cy="68308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6" name="テキスト ボックス 275"/>
          <p:cNvSpPr txBox="1"/>
          <p:nvPr/>
        </p:nvSpPr>
        <p:spPr>
          <a:xfrm>
            <a:off x="3257930" y="5445224"/>
            <a:ext cx="1818126" cy="646331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Spinon-analogue </a:t>
            </a:r>
            <a:endParaRPr lang="en-US" altLang="ja-JP" dirty="0"/>
          </a:p>
          <a:p>
            <a:r>
              <a:rPr lang="en-US" altLang="ja-JP" dirty="0" smtClean="0"/>
              <a:t>of </a:t>
            </a:r>
            <a:r>
              <a:rPr lang="en-US" altLang="ja-JP" dirty="0"/>
              <a:t>p</a:t>
            </a:r>
            <a:r>
              <a:rPr lang="en-US" altLang="ja-JP" dirty="0" smtClean="0"/>
              <a:t>lanar state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04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3774E-7 L -0.20104 -0.0023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11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  <p:bldP spid="185" grpId="0"/>
      <p:bldP spid="186" grpId="0"/>
      <p:bldP spid="187" grpId="0"/>
      <p:bldP spid="202" grpId="0"/>
      <p:bldP spid="275" grpId="0" animBg="1"/>
      <p:bldP spid="2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4560791" y="2073558"/>
            <a:ext cx="4082975" cy="2651586"/>
          </a:xfrm>
          <a:prstGeom prst="rect">
            <a:avLst/>
          </a:prstGeom>
          <a:noFill/>
          <a:ln w="508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-27384"/>
            <a:ext cx="64388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300" u="sng" dirty="0" smtClean="0"/>
              <a:t>Low-energy</a:t>
            </a:r>
            <a:r>
              <a:rPr lang="en-US" altLang="ja-JP" sz="2300" u="sng" dirty="0"/>
              <a:t> </a:t>
            </a:r>
            <a:r>
              <a:rPr kumimoji="1" lang="en-US" altLang="ja-JP" sz="2300" u="sng" dirty="0" smtClean="0"/>
              <a:t>excitations around this mixed RVB state </a:t>
            </a:r>
            <a:endParaRPr kumimoji="1" lang="ja-JP" altLang="en-US" sz="2300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3617" y="364594"/>
            <a:ext cx="9068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000" dirty="0" smtClean="0">
                <a:sym typeface="Wingdings" pitchFamily="2" charset="2"/>
              </a:rPr>
              <a:t>Collective </a:t>
            </a:r>
            <a:r>
              <a:rPr kumimoji="1" lang="en-US" altLang="ja-JP" sz="2000" dirty="0" smtClean="0">
                <a:sym typeface="Wingdings" pitchFamily="2" charset="2"/>
              </a:rPr>
              <a:t>mode  (</a:t>
            </a:r>
            <a:r>
              <a:rPr kumimoji="1" lang="en-US" altLang="ja-JP" sz="2000" dirty="0" err="1" smtClean="0">
                <a:sym typeface="Wingdings" pitchFamily="2" charset="2"/>
              </a:rPr>
              <a:t>Nambu</a:t>
            </a:r>
            <a:r>
              <a:rPr kumimoji="1" lang="en-US" altLang="ja-JP" sz="2000" dirty="0" smtClean="0">
                <a:sym typeface="Wingdings" pitchFamily="2" charset="2"/>
              </a:rPr>
              <a:t>-Goldstone </a:t>
            </a:r>
            <a:r>
              <a:rPr lang="ja-JP" altLang="en-US" sz="2000" dirty="0" smtClean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mode</a:t>
            </a:r>
            <a:r>
              <a:rPr kumimoji="1" lang="en-US" altLang="ja-JP" sz="2000" dirty="0" smtClean="0">
                <a:sym typeface="Wingdings" pitchFamily="2" charset="2"/>
              </a:rPr>
              <a:t>)  breaking spin rotational symmetry</a:t>
            </a:r>
            <a:endParaRPr kumimoji="1" lang="ja-JP" altLang="en-US" sz="20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347577" y="2048138"/>
            <a:ext cx="7320768" cy="353943"/>
            <a:chOff x="347577" y="2204864"/>
            <a:chExt cx="7320768" cy="353943"/>
          </a:xfrm>
        </p:grpSpPr>
        <p:sp>
          <p:nvSpPr>
            <p:cNvPr id="67" name="テキスト ボックス 66"/>
            <p:cNvSpPr txBox="1"/>
            <p:nvPr/>
          </p:nvSpPr>
          <p:spPr>
            <a:xfrm>
              <a:off x="347577" y="2204864"/>
              <a:ext cx="436843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u"/>
              </a:pPr>
              <a:r>
                <a:rPr lang="en-US" altLang="ja-JP" sz="1700" dirty="0" smtClean="0"/>
                <a:t>In the presence of spinon </a:t>
              </a:r>
              <a:r>
                <a:rPr kumimoji="1" lang="en-US" altLang="ja-JP" sz="1700" dirty="0" smtClean="0"/>
                <a:t>Fermi</a:t>
              </a:r>
              <a:r>
                <a:rPr lang="en-US" altLang="ja-JP" sz="1700" dirty="0"/>
                <a:t>-</a:t>
              </a:r>
              <a:r>
                <a:rPr lang="en-US" altLang="ja-JP" sz="1700" dirty="0" smtClean="0"/>
                <a:t>surface</a:t>
              </a:r>
              <a:r>
                <a:rPr lang="ja-JP" altLang="en-US" sz="1700" dirty="0" smtClean="0"/>
                <a:t> </a:t>
              </a:r>
              <a:endParaRPr kumimoji="1" lang="ja-JP" altLang="en-US" sz="17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4644007" y="2204864"/>
              <a:ext cx="302433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u"/>
              </a:pPr>
              <a:r>
                <a:rPr kumimoji="1" lang="en-US" altLang="ja-JP" sz="1700" dirty="0" smtClean="0"/>
                <a:t>In the presence of band-gap, </a:t>
              </a:r>
              <a:r>
                <a:rPr lang="ja-JP" altLang="en-US" sz="1700" dirty="0" smtClean="0"/>
                <a:t> </a:t>
              </a:r>
              <a:endParaRPr kumimoji="1" lang="ja-JP" altLang="en-US" sz="1700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67327" y="2347198"/>
            <a:ext cx="3556601" cy="2422723"/>
            <a:chOff x="-3780928" y="2276627"/>
            <a:chExt cx="3556601" cy="2422723"/>
          </a:xfrm>
        </p:grpSpPr>
        <p:sp>
          <p:nvSpPr>
            <p:cNvPr id="61" name="フリーフォーム 60"/>
            <p:cNvSpPr/>
            <p:nvPr/>
          </p:nvSpPr>
          <p:spPr>
            <a:xfrm>
              <a:off x="-3276872" y="2458391"/>
              <a:ext cx="2707574" cy="1947553"/>
            </a:xfrm>
            <a:custGeom>
              <a:avLst/>
              <a:gdLst>
                <a:gd name="connsiteX0" fmla="*/ 0 w 2707574"/>
                <a:gd name="connsiteY0" fmla="*/ 0 h 1947553"/>
                <a:gd name="connsiteX1" fmla="*/ 0 w 2707574"/>
                <a:gd name="connsiteY1" fmla="*/ 1947553 h 1947553"/>
                <a:gd name="connsiteX2" fmla="*/ 1745673 w 2707574"/>
                <a:gd name="connsiteY2" fmla="*/ 1923803 h 1947553"/>
                <a:gd name="connsiteX3" fmla="*/ 2695699 w 2707574"/>
                <a:gd name="connsiteY3" fmla="*/ 415636 h 1947553"/>
                <a:gd name="connsiteX4" fmla="*/ 2707574 w 2707574"/>
                <a:gd name="connsiteY4" fmla="*/ 0 h 1947553"/>
                <a:gd name="connsiteX5" fmla="*/ 0 w 2707574"/>
                <a:gd name="connsiteY5" fmla="*/ 0 h 194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7574" h="1947553">
                  <a:moveTo>
                    <a:pt x="0" y="0"/>
                  </a:moveTo>
                  <a:lnTo>
                    <a:pt x="0" y="1947553"/>
                  </a:lnTo>
                  <a:lnTo>
                    <a:pt x="1745673" y="1923803"/>
                  </a:lnTo>
                  <a:lnTo>
                    <a:pt x="2695699" y="415636"/>
                  </a:lnTo>
                  <a:lnTo>
                    <a:pt x="27075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-3276872" y="2403513"/>
              <a:ext cx="0" cy="2160240"/>
            </a:xfrm>
            <a:prstGeom prst="line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-3460516" y="4377823"/>
              <a:ext cx="2877739" cy="24784"/>
            </a:xfrm>
            <a:prstGeom prst="line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-612575" y="3826543"/>
              <a:ext cx="38824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500" dirty="0" smtClean="0"/>
                <a:t>k</a:t>
              </a:r>
              <a:endParaRPr kumimoji="1" lang="ja-JP" altLang="en-US" sz="3500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-3780928" y="2276627"/>
              <a:ext cx="50526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500" dirty="0">
                  <a:latin typeface="Symbol" pitchFamily="18" charset="2"/>
                </a:rPr>
                <a:t>w</a:t>
              </a:r>
              <a:endParaRPr kumimoji="1" lang="ja-JP" altLang="en-US" sz="3500" dirty="0">
                <a:latin typeface="Symbol" pitchFamily="18" charset="2"/>
              </a:endParaRPr>
            </a:p>
          </p:txBody>
        </p:sp>
        <p:cxnSp>
          <p:nvCxnSpPr>
            <p:cNvPr id="58" name="直線コネクタ 57"/>
            <p:cNvCxnSpPr>
              <a:stCxn id="61" idx="1"/>
            </p:cNvCxnSpPr>
            <p:nvPr/>
          </p:nvCxnSpPr>
          <p:spPr>
            <a:xfrm flipV="1">
              <a:off x="-3276872" y="3178471"/>
              <a:ext cx="2088232" cy="122747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61" idx="1"/>
            </p:cNvCxnSpPr>
            <p:nvPr/>
          </p:nvCxnSpPr>
          <p:spPr>
            <a:xfrm flipV="1">
              <a:off x="-3276872" y="3051586"/>
              <a:ext cx="1310364" cy="135435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-2916832" y="2619537"/>
              <a:ext cx="2019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`Spinon continuum’</a:t>
              </a:r>
              <a:endParaRPr kumimoji="1" lang="ja-JP" altLang="en-US" dirty="0"/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-1532803" y="2845907"/>
              <a:ext cx="950026" cy="1531916"/>
            </a:xfrm>
            <a:custGeom>
              <a:avLst/>
              <a:gdLst>
                <a:gd name="connsiteX0" fmla="*/ 950026 w 950026"/>
                <a:gd name="connsiteY0" fmla="*/ 0 h 1531916"/>
                <a:gd name="connsiteX1" fmla="*/ 0 w 950026"/>
                <a:gd name="connsiteY1" fmla="*/ 1531916 h 1531916"/>
                <a:gd name="connsiteX2" fmla="*/ 273133 w 950026"/>
                <a:gd name="connsiteY2" fmla="*/ 1294410 h 1531916"/>
                <a:gd name="connsiteX3" fmla="*/ 570016 w 950026"/>
                <a:gd name="connsiteY3" fmla="*/ 902524 h 1531916"/>
                <a:gd name="connsiteX4" fmla="*/ 807522 w 950026"/>
                <a:gd name="connsiteY4" fmla="*/ 415636 h 1531916"/>
                <a:gd name="connsiteX5" fmla="*/ 950026 w 950026"/>
                <a:gd name="connsiteY5" fmla="*/ 0 h 153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026" h="1531916">
                  <a:moveTo>
                    <a:pt x="950026" y="0"/>
                  </a:moveTo>
                  <a:lnTo>
                    <a:pt x="0" y="1531916"/>
                  </a:lnTo>
                  <a:lnTo>
                    <a:pt x="273133" y="1294410"/>
                  </a:lnTo>
                  <a:lnTo>
                    <a:pt x="570016" y="902524"/>
                  </a:lnTo>
                  <a:lnTo>
                    <a:pt x="807522" y="415636"/>
                  </a:lnTo>
                  <a:lnTo>
                    <a:pt x="95002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3000"/>
              </a:schemeClr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-2484784" y="4114575"/>
              <a:ext cx="1570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 damped </a:t>
              </a:r>
            </a:p>
            <a:p>
              <a:pPr algn="ctr"/>
              <a:r>
                <a:rPr kumimoji="1" lang="en-US" altLang="ja-JP" sz="1600" dirty="0" smtClean="0"/>
                <a:t>Goldstone mode</a:t>
              </a:r>
              <a:endParaRPr kumimoji="1" lang="ja-JP" altLang="en-US" sz="1600" dirty="0"/>
            </a:p>
          </p:txBody>
        </p:sp>
        <p:cxnSp>
          <p:nvCxnSpPr>
            <p:cNvPr id="71" name="カギ線コネクタ 70"/>
            <p:cNvCxnSpPr/>
            <p:nvPr/>
          </p:nvCxnSpPr>
          <p:spPr>
            <a:xfrm rot="10800000">
              <a:off x="-2772816" y="4077784"/>
              <a:ext cx="637240" cy="22378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/>
          <p:cNvSpPr txBox="1"/>
          <p:nvPr/>
        </p:nvSpPr>
        <p:spPr>
          <a:xfrm>
            <a:off x="179513" y="1246694"/>
            <a:ext cx="806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000" dirty="0" smtClean="0"/>
              <a:t>Individual </a:t>
            </a:r>
            <a:r>
              <a:rPr lang="en-US" altLang="ja-JP" sz="2000" dirty="0" err="1" smtClean="0"/>
              <a:t>exicitation</a:t>
            </a:r>
            <a:r>
              <a:rPr lang="en-US" altLang="ja-JP" sz="2000" dirty="0" smtClean="0"/>
              <a:t> of spinon-field  (a kind of Stoner continuum)</a:t>
            </a:r>
          </a:p>
          <a:p>
            <a:pPr marL="342900" indent="-342900">
              <a:buFont typeface="Wingdings" pitchFamily="2" charset="2"/>
              <a:buChar char="p"/>
            </a:pPr>
            <a:endParaRPr lang="en-US" altLang="ja-JP" sz="100" dirty="0"/>
          </a:p>
          <a:p>
            <a:pPr marL="342900" indent="-342900">
              <a:buFont typeface="Wingdings" pitchFamily="2" charset="2"/>
              <a:buChar char="p"/>
            </a:pPr>
            <a:endParaRPr lang="en-US" altLang="ja-JP" sz="100" dirty="0" smtClean="0"/>
          </a:p>
          <a:p>
            <a:pPr marL="342900" indent="-342900">
              <a:buFont typeface="Wingdings" pitchFamily="2" charset="2"/>
              <a:buChar char="p"/>
            </a:pPr>
            <a:endParaRPr lang="en-US" altLang="ja-JP" sz="100" dirty="0"/>
          </a:p>
          <a:p>
            <a:endParaRPr lang="en-US" altLang="ja-JP" sz="100" dirty="0" smtClean="0"/>
          </a:p>
          <a:p>
            <a:r>
              <a:rPr lang="en-US" altLang="ja-JP" sz="2200" dirty="0"/>
              <a:t> </a:t>
            </a:r>
            <a:r>
              <a:rPr lang="en-US" altLang="ja-JP" sz="2200" dirty="0" smtClean="0"/>
              <a:t>              </a:t>
            </a:r>
            <a:r>
              <a:rPr lang="en-US" altLang="ja-JP" sz="2000" dirty="0" smtClean="0">
                <a:sym typeface="Wingdings" pitchFamily="2" charset="2"/>
              </a:rPr>
              <a:t> determined by the details of the </a:t>
            </a:r>
            <a:r>
              <a:rPr lang="en-US" altLang="ja-JP" sz="2000" dirty="0" err="1" smtClean="0">
                <a:sym typeface="Wingdings" pitchFamily="2" charset="2"/>
              </a:rPr>
              <a:t>spinon’s</a:t>
            </a:r>
            <a:r>
              <a:rPr lang="en-US" altLang="ja-JP" sz="2000" dirty="0" smtClean="0">
                <a:sym typeface="Wingdings" pitchFamily="2" charset="2"/>
              </a:rPr>
              <a:t> energy</a:t>
            </a:r>
            <a:r>
              <a:rPr lang="en-US" altLang="ja-JP" sz="2000" dirty="0" smtClean="0"/>
              <a:t> band</a:t>
            </a:r>
            <a:endParaRPr kumimoji="1" lang="ja-JP" altLang="en-US" sz="20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699792" y="4712434"/>
            <a:ext cx="369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Dynamical spin structure factor</a:t>
            </a:r>
            <a:r>
              <a:rPr lang="ja-JP" altLang="en-US" dirty="0" smtClean="0"/>
              <a:t> </a:t>
            </a:r>
            <a:r>
              <a:rPr lang="en-US" altLang="ja-JP" dirty="0" smtClean="0"/>
              <a:t>S(</a:t>
            </a:r>
            <a:r>
              <a:rPr lang="en-US" altLang="ja-JP" dirty="0" err="1" smtClean="0"/>
              <a:t>q,ε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07504" y="5214972"/>
            <a:ext cx="82089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000" dirty="0" smtClean="0"/>
              <a:t> coherent </a:t>
            </a:r>
            <a:r>
              <a:rPr lang="en-US" altLang="ja-JP" sz="2000" dirty="0" err="1" smtClean="0"/>
              <a:t>bosonic</a:t>
            </a:r>
            <a:r>
              <a:rPr lang="en-US" altLang="ja-JP" sz="2000" dirty="0" smtClean="0"/>
              <a:t> modes other than NG bosons;  emergent gauge bosons </a:t>
            </a:r>
          </a:p>
          <a:p>
            <a:pPr marL="342900" indent="-342900">
              <a:buFont typeface="Wingdings" pitchFamily="2" charset="2"/>
              <a:buChar char="p"/>
            </a:pPr>
            <a:endParaRPr lang="en-US" altLang="ja-JP" sz="100" dirty="0"/>
          </a:p>
          <a:p>
            <a:pPr marL="342900" indent="-342900">
              <a:buFont typeface="Wingdings" pitchFamily="2" charset="2"/>
              <a:buChar char="p"/>
            </a:pPr>
            <a:endParaRPr lang="en-US" altLang="ja-JP" sz="100" dirty="0" smtClean="0"/>
          </a:p>
          <a:p>
            <a:endParaRPr lang="en-US" altLang="ja-JP" sz="100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500990" y="5589240"/>
            <a:ext cx="8391490" cy="1089412"/>
            <a:chOff x="318957" y="5858688"/>
            <a:chExt cx="8125094" cy="1089412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318957" y="5858688"/>
              <a:ext cx="81250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Gapless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000" dirty="0" smtClean="0"/>
                <a:t>gauge bosons (often)</a:t>
              </a:r>
              <a:r>
                <a:rPr kumimoji="1" lang="ja-JP" altLang="en-US" sz="2000" dirty="0" smtClean="0"/>
                <a:t> </a:t>
              </a:r>
              <a:r>
                <a:rPr lang="en-US" altLang="ja-JP" sz="2000" dirty="0" smtClean="0"/>
                <a:t>result in </a:t>
              </a:r>
              <a:r>
                <a:rPr lang="en-US" altLang="ja-JP" sz="2000" dirty="0"/>
                <a:t>a</a:t>
              </a:r>
              <a:r>
                <a:rPr lang="en-US" altLang="ja-JP" sz="2000" dirty="0" smtClean="0"/>
                <a:t> </a:t>
              </a:r>
              <a:r>
                <a:rPr lang="en-US" altLang="ja-JP" sz="2000" b="1" dirty="0" smtClean="0">
                  <a:solidFill>
                    <a:srgbClr val="341BF1"/>
                  </a:solidFill>
                </a:rPr>
                <a:t>strong confining potential </a:t>
              </a:r>
            </a:p>
            <a:p>
              <a:r>
                <a:rPr lang="en-US" altLang="ja-JP" sz="2000" dirty="0" smtClean="0"/>
                <a:t>     </a:t>
              </a:r>
              <a:r>
                <a:rPr lang="en-US" altLang="ja-JP" sz="2000" dirty="0" err="1" smtClean="0"/>
                <a:t>b.t.w</a:t>
              </a:r>
              <a:r>
                <a:rPr lang="en-US" altLang="ja-JP" sz="2000" dirty="0" smtClean="0"/>
                <a:t>. a pair of spinon</a:t>
              </a:r>
              <a:r>
                <a:rPr lang="en-US" altLang="ja-JP" sz="2000" dirty="0"/>
                <a:t>  </a:t>
              </a:r>
              <a:r>
                <a:rPr lang="en-US" altLang="ja-JP" sz="2000" dirty="0" smtClean="0">
                  <a:sym typeface="Wingdings" pitchFamily="2" charset="2"/>
                </a:rPr>
                <a:t> fermion is no longer a well-defined quasi-particle </a:t>
              </a:r>
              <a:r>
                <a:rPr lang="en-US" altLang="ja-JP" sz="2200" dirty="0" smtClean="0">
                  <a:sym typeface="Wingdings" pitchFamily="2" charset="2"/>
                </a:rPr>
                <a:t>!</a:t>
              </a:r>
              <a:r>
                <a:rPr lang="ja-JP" altLang="en-US" sz="2200" dirty="0" smtClean="0">
                  <a:sym typeface="Wingdings" pitchFamily="2" charset="2"/>
                </a:rPr>
                <a:t>　</a:t>
              </a:r>
              <a:endParaRPr lang="en-US" altLang="ja-JP" sz="2200" dirty="0">
                <a:sym typeface="Wingdings" pitchFamily="2" charset="2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679061" y="6554087"/>
              <a:ext cx="2070831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900" b="1" dirty="0" smtClean="0"/>
                <a:t>Confinement</a:t>
              </a:r>
              <a:r>
                <a:rPr lang="ja-JP" altLang="en-US" sz="1900" b="1" dirty="0" smtClean="0"/>
                <a:t> </a:t>
              </a:r>
              <a:r>
                <a:rPr lang="en-US" altLang="ja-JP" sz="1900" b="1" dirty="0" smtClean="0"/>
                <a:t>effect</a:t>
              </a:r>
              <a:endParaRPr kumimoji="1" lang="ja-JP" altLang="en-US" sz="19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6840444" y="6578768"/>
              <a:ext cx="1501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ym typeface="Wingdings" pitchFamily="2" charset="2"/>
                </a:rPr>
                <a:t>Polyakov</a:t>
              </a:r>
              <a:r>
                <a:rPr lang="en-US" altLang="ja-JP" dirty="0">
                  <a:sym typeface="Wingdings" pitchFamily="2" charset="2"/>
                </a:rPr>
                <a:t> (`77)</a:t>
              </a:r>
              <a:endParaRPr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716015" y="2336170"/>
            <a:ext cx="3600401" cy="2287126"/>
            <a:chOff x="4716015" y="2492896"/>
            <a:chExt cx="3600401" cy="2287126"/>
          </a:xfrm>
        </p:grpSpPr>
        <p:sp>
          <p:nvSpPr>
            <p:cNvPr id="8" name="フリーフォーム 7"/>
            <p:cNvSpPr/>
            <p:nvPr/>
          </p:nvSpPr>
          <p:spPr>
            <a:xfrm>
              <a:off x="5236392" y="2702375"/>
              <a:ext cx="2676184" cy="997527"/>
            </a:xfrm>
            <a:custGeom>
              <a:avLst/>
              <a:gdLst>
                <a:gd name="connsiteX0" fmla="*/ 0 w 2695699"/>
                <a:gd name="connsiteY0" fmla="*/ 997527 h 997527"/>
                <a:gd name="connsiteX1" fmla="*/ 2695699 w 2695699"/>
                <a:gd name="connsiteY1" fmla="*/ 439387 h 997527"/>
                <a:gd name="connsiteX2" fmla="*/ 2695699 w 2695699"/>
                <a:gd name="connsiteY2" fmla="*/ 0 h 997527"/>
                <a:gd name="connsiteX3" fmla="*/ 0 w 2695699"/>
                <a:gd name="connsiteY3" fmla="*/ 11875 h 997527"/>
                <a:gd name="connsiteX4" fmla="*/ 0 w 2695699"/>
                <a:gd name="connsiteY4" fmla="*/ 997527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699" h="997527">
                  <a:moveTo>
                    <a:pt x="0" y="997527"/>
                  </a:moveTo>
                  <a:lnTo>
                    <a:pt x="2695699" y="439387"/>
                  </a:lnTo>
                  <a:lnTo>
                    <a:pt x="2695699" y="0"/>
                  </a:lnTo>
                  <a:lnTo>
                    <a:pt x="0" y="11875"/>
                  </a:lnTo>
                  <a:lnTo>
                    <a:pt x="0" y="997527"/>
                  </a:lnTo>
                  <a:close/>
                </a:path>
              </a:pathLst>
            </a:cu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5220071" y="2619782"/>
              <a:ext cx="0" cy="2160240"/>
            </a:xfrm>
            <a:prstGeom prst="line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5004047" y="4636006"/>
              <a:ext cx="2866317" cy="0"/>
            </a:xfrm>
            <a:prstGeom prst="line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リーフォーム 10"/>
            <p:cNvSpPr/>
            <p:nvPr/>
          </p:nvSpPr>
          <p:spPr>
            <a:xfrm>
              <a:off x="5220071" y="3123838"/>
              <a:ext cx="2692504" cy="792271"/>
            </a:xfrm>
            <a:custGeom>
              <a:avLst/>
              <a:gdLst>
                <a:gd name="connsiteX0" fmla="*/ 0 w 2327564"/>
                <a:gd name="connsiteY0" fmla="*/ 546265 h 792271"/>
                <a:gd name="connsiteX1" fmla="*/ 724395 w 2327564"/>
                <a:gd name="connsiteY1" fmla="*/ 641268 h 792271"/>
                <a:gd name="connsiteX2" fmla="*/ 1377538 w 2327564"/>
                <a:gd name="connsiteY2" fmla="*/ 760021 h 792271"/>
                <a:gd name="connsiteX3" fmla="*/ 2327564 w 2327564"/>
                <a:gd name="connsiteY3" fmla="*/ 0 h 7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564" h="792271">
                  <a:moveTo>
                    <a:pt x="0" y="546265"/>
                  </a:moveTo>
                  <a:cubicBezTo>
                    <a:pt x="247402" y="575953"/>
                    <a:pt x="494805" y="605642"/>
                    <a:pt x="724395" y="641268"/>
                  </a:cubicBezTo>
                  <a:cubicBezTo>
                    <a:pt x="953985" y="676894"/>
                    <a:pt x="1110343" y="866899"/>
                    <a:pt x="1377538" y="760021"/>
                  </a:cubicBezTo>
                  <a:cubicBezTo>
                    <a:pt x="1644733" y="653143"/>
                    <a:pt x="1986148" y="326571"/>
                    <a:pt x="2327564" y="0"/>
                  </a:cubicBezTo>
                </a:path>
              </a:pathLst>
            </a:custGeom>
            <a:solidFill>
              <a:schemeClr val="bg1">
                <a:lumMod val="85000"/>
                <a:alpha val="7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V="1">
              <a:off x="5220071" y="3766618"/>
              <a:ext cx="1346252" cy="86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7928168" y="4114820"/>
              <a:ext cx="38824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500" dirty="0" smtClean="0"/>
                <a:t>k</a:t>
              </a:r>
              <a:endParaRPr kumimoji="1" lang="ja-JP" altLang="en-US" sz="3500" dirty="0"/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6566323" y="3267854"/>
              <a:ext cx="741980" cy="49876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5580111" y="2835806"/>
              <a:ext cx="2019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`Spinon continuum’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300191" y="4114820"/>
              <a:ext cx="1570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 well-defined </a:t>
              </a:r>
            </a:p>
            <a:p>
              <a:pPr algn="ctr"/>
              <a:r>
                <a:rPr kumimoji="1" lang="en-US" altLang="ja-JP" sz="1600" dirty="0" smtClean="0"/>
                <a:t>Goldstone mode</a:t>
              </a:r>
              <a:endParaRPr kumimoji="1" lang="ja-JP" altLang="en-US" sz="1600" dirty="0"/>
            </a:p>
          </p:txBody>
        </p:sp>
        <p:cxnSp>
          <p:nvCxnSpPr>
            <p:cNvPr id="17" name="直線コネクタ 16"/>
            <p:cNvCxnSpPr>
              <a:endCxn id="11" idx="1"/>
            </p:cNvCxnSpPr>
            <p:nvPr/>
          </p:nvCxnSpPr>
          <p:spPr>
            <a:xfrm flipV="1">
              <a:off x="5220071" y="3765106"/>
              <a:ext cx="837973" cy="870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6062267" y="3267854"/>
              <a:ext cx="468168" cy="49876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カギ線コネクタ 18"/>
            <p:cNvCxnSpPr/>
            <p:nvPr/>
          </p:nvCxnSpPr>
          <p:spPr>
            <a:xfrm rot="10800000">
              <a:off x="5868144" y="4056543"/>
              <a:ext cx="637240" cy="22378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716015" y="2492896"/>
              <a:ext cx="50526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500" dirty="0">
                  <a:latin typeface="Symbol" pitchFamily="18" charset="2"/>
                </a:rPr>
                <a:t>w</a:t>
              </a:r>
              <a:endParaRPr kumimoji="1" lang="ja-JP" altLang="en-US" sz="3500" dirty="0">
                <a:latin typeface="Symbol" pitchFamily="18" charset="2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67327" y="2336170"/>
            <a:ext cx="3556601" cy="2287126"/>
            <a:chOff x="-3780928" y="4678685"/>
            <a:chExt cx="3556601" cy="2287126"/>
          </a:xfrm>
        </p:grpSpPr>
        <p:cxnSp>
          <p:nvCxnSpPr>
            <p:cNvPr id="40" name="直線コネクタ 39"/>
            <p:cNvCxnSpPr/>
            <p:nvPr/>
          </p:nvCxnSpPr>
          <p:spPr>
            <a:xfrm flipV="1">
              <a:off x="-3276872" y="4805571"/>
              <a:ext cx="0" cy="2160240"/>
            </a:xfrm>
            <a:prstGeom prst="line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-3460516" y="6779881"/>
              <a:ext cx="2877739" cy="24784"/>
            </a:xfrm>
            <a:prstGeom prst="line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-612575" y="6228601"/>
              <a:ext cx="38824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500" dirty="0" smtClean="0"/>
                <a:t>k</a:t>
              </a:r>
              <a:endParaRPr kumimoji="1" lang="ja-JP" altLang="en-US" sz="35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-3780928" y="4678685"/>
              <a:ext cx="50526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500" dirty="0">
                  <a:latin typeface="Symbol" pitchFamily="18" charset="2"/>
                </a:rPr>
                <a:t>w</a:t>
              </a:r>
              <a:endParaRPr kumimoji="1" lang="ja-JP" altLang="en-US" sz="3500" dirty="0">
                <a:latin typeface="Symbol" pitchFamily="18" charset="2"/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 flipV="1">
              <a:off x="-3276872" y="5580529"/>
              <a:ext cx="2088232" cy="1227473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-3276872" y="5453644"/>
              <a:ext cx="1310364" cy="135435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カギ線コネクタ 48"/>
            <p:cNvCxnSpPr/>
            <p:nvPr/>
          </p:nvCxnSpPr>
          <p:spPr>
            <a:xfrm rot="10800000">
              <a:off x="-2772816" y="6479842"/>
              <a:ext cx="637240" cy="22378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/>
          <p:cNvSpPr txBox="1"/>
          <p:nvPr/>
        </p:nvSpPr>
        <p:spPr>
          <a:xfrm>
            <a:off x="323528" y="815807"/>
            <a:ext cx="4840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Suppose that a mean-field theory works, . . .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83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3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406" y="-27384"/>
            <a:ext cx="6424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u="sng" dirty="0">
                <a:sym typeface="Wingdings" pitchFamily="2" charset="2"/>
              </a:rPr>
              <a:t>C</a:t>
            </a:r>
            <a:r>
              <a:rPr lang="en-US" altLang="ja-JP" sz="2200" b="1" u="sng" dirty="0" smtClean="0">
                <a:sym typeface="Wingdings" pitchFamily="2" charset="2"/>
              </a:rPr>
              <a:t>ondition for the </a:t>
            </a:r>
            <a:r>
              <a:rPr lang="en-US" altLang="ja-JP" sz="2200" b="1" u="sng" dirty="0" err="1" smtClean="0">
                <a:sym typeface="Wingdings" pitchFamily="2" charset="2"/>
              </a:rPr>
              <a:t>exsistence</a:t>
            </a:r>
            <a:r>
              <a:rPr lang="en-US" altLang="ja-JP" sz="2200" b="1" u="sng" dirty="0" smtClean="0">
                <a:sym typeface="Wingdings" pitchFamily="2" charset="2"/>
              </a:rPr>
              <a:t> of `Gapless gauge boson’</a:t>
            </a:r>
            <a:endParaRPr kumimoji="1" lang="ja-JP" altLang="en-US" sz="2200" b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933" y="2339588"/>
            <a:ext cx="44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global </a:t>
            </a:r>
            <a:r>
              <a:rPr kumimoji="1" lang="en-US" altLang="ja-JP" dirty="0" smtClean="0"/>
              <a:t>U(1)</a:t>
            </a:r>
            <a:r>
              <a:rPr lang="ja-JP" altLang="en-US" dirty="0"/>
              <a:t> </a:t>
            </a:r>
            <a:r>
              <a:rPr lang="en-US" altLang="ja-JP" dirty="0" smtClean="0"/>
              <a:t>gauge symmetry around 3-axis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79512" y="2780928"/>
            <a:ext cx="5456312" cy="615500"/>
            <a:chOff x="539552" y="2813501"/>
            <a:chExt cx="5456312" cy="6155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813501"/>
              <a:ext cx="5456312" cy="61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547886" y="2813501"/>
              <a:ext cx="5447978" cy="615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004048" y="2339588"/>
            <a:ext cx="348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-US" altLang="ja-JP" dirty="0" smtClean="0"/>
              <a:t>Expansion w.r.t. U(1) gauge-field</a:t>
            </a:r>
            <a:endParaRPr kumimoji="1" lang="ja-JP" altLang="en-US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5105619" y="2708920"/>
            <a:ext cx="3426821" cy="1440160"/>
            <a:chOff x="5105619" y="2708920"/>
            <a:chExt cx="3426821" cy="1440160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619" y="2708920"/>
              <a:ext cx="3368834" cy="1425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5105619" y="2723804"/>
              <a:ext cx="3426821" cy="14252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70580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179512" y="4221088"/>
            <a:ext cx="514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Gauge </a:t>
            </a:r>
            <a:r>
              <a:rPr lang="en-US" altLang="ja-JP" dirty="0" err="1" smtClean="0"/>
              <a:t>fluctation</a:t>
            </a:r>
            <a:r>
              <a:rPr lang="en-US" altLang="ja-JP" dirty="0" smtClean="0"/>
              <a:t> around the saddle point solution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364257" y="5301208"/>
            <a:ext cx="2839591" cy="1368152"/>
            <a:chOff x="755576" y="5301208"/>
            <a:chExt cx="2839591" cy="1368152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868313" y="5661248"/>
              <a:ext cx="2726854" cy="1008112"/>
              <a:chOff x="683568" y="5499720"/>
              <a:chExt cx="2726854" cy="1008112"/>
            </a:xfrm>
          </p:grpSpPr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847" y="5499720"/>
                <a:ext cx="2695575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正方形/長方形 15"/>
              <p:cNvSpPr/>
              <p:nvPr/>
            </p:nvSpPr>
            <p:spPr>
              <a:xfrm>
                <a:off x="683568" y="5517232"/>
                <a:ext cx="2695575" cy="990600"/>
              </a:xfrm>
              <a:prstGeom prst="rect">
                <a:avLst/>
              </a:prstGeom>
              <a:noFill/>
              <a:ln>
                <a:solidFill>
                  <a:srgbClr val="341B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755576" y="5301208"/>
              <a:ext cx="273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Local gauge transformation</a:t>
              </a:r>
              <a:endParaRPr kumimoji="1" lang="ja-JP" altLang="en-US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9512" y="2751311"/>
            <a:ext cx="4376883" cy="1181745"/>
            <a:chOff x="179512" y="2708920"/>
            <a:chExt cx="4376883" cy="1181745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79512" y="2708920"/>
              <a:ext cx="4376883" cy="1181745"/>
              <a:chOff x="539552" y="3687415"/>
              <a:chExt cx="4376883" cy="1181745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3275856" y="4365103"/>
                <a:ext cx="1196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f</a:t>
                </a:r>
                <a:r>
                  <a:rPr kumimoji="1" lang="en-US" altLang="ja-JP" sz="2400" dirty="0" smtClean="0"/>
                  <a:t>or</a:t>
                </a:r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any </a:t>
                </a:r>
                <a:r>
                  <a:rPr lang="en-US" altLang="ja-JP" sz="2400" i="1" dirty="0" smtClean="0"/>
                  <a:t>j</a:t>
                </a:r>
                <a:endParaRPr kumimoji="1" lang="ja-JP" altLang="en-US" sz="2400" i="1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275856" y="3790201"/>
                <a:ext cx="15985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200" dirty="0"/>
                  <a:t>f</a:t>
                </a:r>
                <a:r>
                  <a:rPr kumimoji="1" lang="en-US" altLang="ja-JP" sz="2200" dirty="0" smtClean="0"/>
                  <a:t>or any  </a:t>
                </a:r>
                <a:r>
                  <a:rPr kumimoji="1" lang="en-US" altLang="ja-JP" sz="2200" i="1" dirty="0" smtClean="0"/>
                  <a:t>j, m </a:t>
                </a:r>
                <a:endParaRPr kumimoji="1" lang="ja-JP" altLang="en-US" sz="2200" i="1" dirty="0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539552" y="3687415"/>
                <a:ext cx="4376883" cy="11817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33492"/>
              <a:ext cx="2520280" cy="52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5" y="4653136"/>
            <a:ext cx="8796953" cy="71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1" y="4660370"/>
            <a:ext cx="6538516" cy="7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92452"/>
            <a:ext cx="5544616" cy="60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00041"/>
            <a:ext cx="7685523" cy="70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3491880" y="5896696"/>
            <a:ext cx="4938848" cy="484632"/>
            <a:chOff x="3377568" y="5863383"/>
            <a:chExt cx="4938848" cy="484632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4625739" y="5877272"/>
              <a:ext cx="3690677" cy="422179"/>
              <a:chOff x="4265699" y="5877272"/>
              <a:chExt cx="3690677" cy="422179"/>
            </a:xfrm>
          </p:grpSpPr>
          <p:pic>
            <p:nvPicPr>
              <p:cNvPr id="1051" name="Picture 2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5403" y="5877272"/>
                <a:ext cx="3618669" cy="422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正方形/長方形 24"/>
              <p:cNvSpPr/>
              <p:nvPr/>
            </p:nvSpPr>
            <p:spPr>
              <a:xfrm>
                <a:off x="4265699" y="5877273"/>
                <a:ext cx="3690677" cy="422178"/>
              </a:xfrm>
              <a:prstGeom prst="rect">
                <a:avLst/>
              </a:prstGeom>
              <a:noFill/>
              <a:ln>
                <a:solidFill>
                  <a:srgbClr val="341B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右矢印 27"/>
            <p:cNvSpPr/>
            <p:nvPr/>
          </p:nvSpPr>
          <p:spPr>
            <a:xfrm>
              <a:off x="3377568" y="5863383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5033611" y="2723804"/>
            <a:ext cx="3714853" cy="1425276"/>
            <a:chOff x="5177627" y="1196752"/>
            <a:chExt cx="3714853" cy="1425276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714" y="1253876"/>
              <a:ext cx="3526758" cy="132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正方形/長方形 61"/>
            <p:cNvSpPr/>
            <p:nvPr/>
          </p:nvSpPr>
          <p:spPr>
            <a:xfrm>
              <a:off x="5177627" y="1196752"/>
              <a:ext cx="3714853" cy="14252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67544" y="5755742"/>
            <a:ext cx="5228380" cy="841610"/>
            <a:chOff x="-2633421" y="4379699"/>
            <a:chExt cx="5228380" cy="841610"/>
          </a:xfrm>
        </p:grpSpPr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33421" y="4379699"/>
              <a:ext cx="2749259" cy="84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115679" y="4451707"/>
              <a:ext cx="2308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(μ=1,2) </a:t>
              </a:r>
              <a:r>
                <a:rPr kumimoji="1" lang="ja-JP" altLang="en-US" dirty="0" smtClean="0"/>
                <a:t>：</a:t>
              </a:r>
              <a:r>
                <a:rPr kumimoji="1" lang="en-US" altLang="ja-JP" dirty="0" smtClean="0"/>
                <a:t>`</a:t>
              </a:r>
              <a:r>
                <a:rPr lang="en-US" altLang="ja-JP" dirty="0" smtClean="0"/>
                <a:t>electric field</a:t>
              </a:r>
              <a:r>
                <a:rPr kumimoji="1" lang="en-US" altLang="ja-JP" dirty="0" smtClean="0"/>
                <a:t>’</a:t>
              </a:r>
              <a:endParaRPr kumimoji="1" lang="ja-JP" altLang="en-US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835759" y="4811747"/>
              <a:ext cx="1759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：</a:t>
              </a:r>
              <a:r>
                <a:rPr lang="en-US" altLang="ja-JP" dirty="0" smtClean="0"/>
                <a:t>`magnetic field</a:t>
              </a:r>
              <a:r>
                <a:rPr kumimoji="1" lang="en-US" altLang="ja-JP" dirty="0" smtClean="0"/>
                <a:t>’</a:t>
              </a:r>
              <a:endParaRPr kumimoji="1" lang="ja-JP" altLang="en-US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736393" y="5805264"/>
            <a:ext cx="6930595" cy="533400"/>
            <a:chOff x="-2850598" y="642020"/>
            <a:chExt cx="6930595" cy="533400"/>
          </a:xfrm>
        </p:grpSpPr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0598" y="642020"/>
              <a:ext cx="374332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972351" y="653360"/>
              <a:ext cx="310764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500" dirty="0" smtClean="0"/>
                <a:t>(</a:t>
              </a:r>
              <a:r>
                <a:rPr lang="en-US" altLang="ja-JP" sz="2500" dirty="0" err="1" smtClean="0"/>
                <a:t>μ</a:t>
              </a:r>
              <a:r>
                <a:rPr kumimoji="1" lang="en-US" altLang="ja-JP" sz="2500" dirty="0" err="1" smtClean="0"/>
                <a:t>,ν</a:t>
              </a:r>
              <a:r>
                <a:rPr kumimoji="1" lang="en-US" altLang="ja-JP" sz="2500" dirty="0" smtClean="0"/>
                <a:t>=0,1,2) </a:t>
              </a:r>
              <a:r>
                <a:rPr lang="en-US" altLang="ja-JP" sz="2500" dirty="0" smtClean="0"/>
                <a:t>: Curvature</a:t>
              </a:r>
              <a:endParaRPr kumimoji="1" lang="ja-JP" altLang="en-US" sz="2500" dirty="0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56843" y="5291916"/>
            <a:ext cx="4619213" cy="369332"/>
            <a:chOff x="701804" y="5373216"/>
            <a:chExt cx="4619213" cy="369332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701804" y="5373216"/>
              <a:ext cx="4619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Notice that                  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is defined modulo 2π, . . .</a:t>
              </a:r>
              <a:endParaRPr kumimoji="1" lang="ja-JP" altLang="en-US" dirty="0"/>
            </a:p>
          </p:txBody>
        </p:sp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54" y="5397683"/>
              <a:ext cx="844346" cy="335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グループ化 42"/>
          <p:cNvGrpSpPr/>
          <p:nvPr/>
        </p:nvGrpSpPr>
        <p:grpSpPr>
          <a:xfrm>
            <a:off x="4427984" y="5229200"/>
            <a:ext cx="4602527" cy="369332"/>
            <a:chOff x="4427984" y="5301208"/>
            <a:chExt cx="4602527" cy="369332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4427984" y="5301208"/>
              <a:ext cx="3173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(2+1)d U(1)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lattice gauge theory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596336" y="5301208"/>
              <a:ext cx="143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Polyakov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(77)</a:t>
              </a:r>
              <a:endParaRPr kumimoji="1" lang="ja-JP" altLang="en-US" dirty="0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4860032" y="6021288"/>
            <a:ext cx="402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Confining potential between two </a:t>
            </a:r>
          </a:p>
          <a:p>
            <a:pPr algn="ctr"/>
            <a:r>
              <a:rPr lang="en-US" altLang="ja-JP" dirty="0" smtClean="0"/>
              <a:t>Spinon is proportional to their distance R</a:t>
            </a:r>
            <a:endParaRPr lang="ja-JP" altLang="en-US" dirty="0" smtClean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720619" y="5589240"/>
            <a:ext cx="5387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Due to the strong confining potential, </a:t>
            </a:r>
          </a:p>
          <a:p>
            <a:pPr algn="ctr"/>
            <a:r>
              <a:rPr lang="en-US" altLang="ja-JP" dirty="0" smtClean="0"/>
              <a:t>two free</a:t>
            </a:r>
            <a:r>
              <a:rPr lang="ja-JP" altLang="en-US" dirty="0" smtClean="0"/>
              <a:t> </a:t>
            </a:r>
            <a:r>
              <a:rPr lang="en-US" altLang="ja-JP" dirty="0" smtClean="0"/>
              <a:t>Spinon are spatially bounded to each other, </a:t>
            </a:r>
            <a:endParaRPr lang="en-US" altLang="ja-JP" sz="500" dirty="0" smtClean="0"/>
          </a:p>
          <a:p>
            <a:pPr algn="ctr"/>
            <a:r>
              <a:rPr lang="en-US" altLang="ja-JP" dirty="0"/>
              <a:t>o</a:t>
            </a:r>
            <a:r>
              <a:rPr lang="en-US" altLang="ja-JP" dirty="0" smtClean="0"/>
              <a:t>nly to end up in an original </a:t>
            </a:r>
            <a:r>
              <a:rPr lang="ja-JP" altLang="en-US" dirty="0"/>
              <a:t> </a:t>
            </a:r>
            <a:r>
              <a:rPr lang="en-US" altLang="ja-JP" dirty="0" err="1" smtClean="0"/>
              <a:t>magnon</a:t>
            </a:r>
            <a:r>
              <a:rPr lang="ja-JP" altLang="en-US" dirty="0"/>
              <a:t> </a:t>
            </a:r>
            <a:r>
              <a:rPr lang="en-US" altLang="ja-JP" dirty="0" smtClean="0"/>
              <a:t>(S=1)</a:t>
            </a:r>
            <a:r>
              <a:rPr lang="ja-JP" altLang="en-US" dirty="0"/>
              <a:t> </a:t>
            </a:r>
            <a:r>
              <a:rPr lang="en-US" altLang="ja-JP" dirty="0" smtClean="0"/>
              <a:t>excitation</a:t>
            </a:r>
            <a:endParaRPr lang="en-US" altLang="ja-JP" sz="500" dirty="0" smtClean="0"/>
          </a:p>
          <a:p>
            <a:pPr algn="ctr"/>
            <a:r>
              <a:rPr lang="en-US" altLang="ja-JP" dirty="0" smtClean="0"/>
              <a:t>(No-Go for fractionalization of spin</a:t>
            </a:r>
            <a:r>
              <a:rPr lang="ja-JP" altLang="en-US" dirty="0" smtClean="0"/>
              <a:t>・</a:t>
            </a:r>
            <a:r>
              <a:rPr lang="en-US" altLang="ja-JP" dirty="0" smtClean="0"/>
              <a:t>breakdown of MFT)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251520" y="5805264"/>
            <a:ext cx="3440516" cy="945396"/>
            <a:chOff x="251520" y="5805264"/>
            <a:chExt cx="3440516" cy="945396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251520" y="5805264"/>
              <a:ext cx="3219102" cy="777466"/>
              <a:chOff x="323528" y="5920477"/>
              <a:chExt cx="3219102" cy="777466"/>
            </a:xfrm>
          </p:grpSpPr>
          <p:grpSp>
            <p:nvGrpSpPr>
              <p:cNvPr id="57" name="グループ化 56"/>
              <p:cNvGrpSpPr>
                <a:grpSpLocks noChangeAspect="1"/>
              </p:cNvGrpSpPr>
              <p:nvPr/>
            </p:nvGrpSpPr>
            <p:grpSpPr>
              <a:xfrm>
                <a:off x="323528" y="5920477"/>
                <a:ext cx="3219102" cy="604867"/>
                <a:chOff x="412678" y="980728"/>
                <a:chExt cx="8047754" cy="1512168"/>
              </a:xfrm>
            </p:grpSpPr>
            <p:grpSp>
              <p:nvGrpSpPr>
                <p:cNvPr id="59" name="グループ化 58"/>
                <p:cNvGrpSpPr/>
                <p:nvPr/>
              </p:nvGrpSpPr>
              <p:grpSpPr>
                <a:xfrm>
                  <a:off x="412678" y="980728"/>
                  <a:ext cx="8047754" cy="1512168"/>
                  <a:chOff x="412678" y="4653136"/>
                  <a:chExt cx="8047754" cy="1512168"/>
                </a:xfrm>
              </p:grpSpPr>
              <p:grpSp>
                <p:nvGrpSpPr>
                  <p:cNvPr id="110" name="グループ化 109"/>
                  <p:cNvGrpSpPr/>
                  <p:nvPr/>
                </p:nvGrpSpPr>
                <p:grpSpPr>
                  <a:xfrm>
                    <a:off x="412678" y="4653136"/>
                    <a:ext cx="4491929" cy="1512168"/>
                    <a:chOff x="512119" y="4797152"/>
                    <a:chExt cx="4491929" cy="1512168"/>
                  </a:xfrm>
                </p:grpSpPr>
                <p:grpSp>
                  <p:nvGrpSpPr>
                    <p:cNvPr id="127" name="グループ化 126"/>
                    <p:cNvGrpSpPr/>
                    <p:nvPr/>
                  </p:nvGrpSpPr>
                  <p:grpSpPr>
                    <a:xfrm>
                      <a:off x="512119" y="4797152"/>
                      <a:ext cx="4203897" cy="1512168"/>
                      <a:chOff x="3707904" y="1484784"/>
                      <a:chExt cx="4203897" cy="1512168"/>
                    </a:xfrm>
                  </p:grpSpPr>
                  <p:grpSp>
                    <p:nvGrpSpPr>
                      <p:cNvPr id="130" name="グループ化 129"/>
                      <p:cNvGrpSpPr/>
                      <p:nvPr/>
                    </p:nvGrpSpPr>
                    <p:grpSpPr>
                      <a:xfrm>
                        <a:off x="3707904" y="1916832"/>
                        <a:ext cx="4203897" cy="1080120"/>
                        <a:chOff x="3707904" y="1916832"/>
                        <a:chExt cx="4203897" cy="1080120"/>
                      </a:xfrm>
                    </p:grpSpPr>
                    <p:grpSp>
                      <p:nvGrpSpPr>
                        <p:cNvPr id="134" name="グループ化 133"/>
                        <p:cNvGrpSpPr/>
                        <p:nvPr/>
                      </p:nvGrpSpPr>
                      <p:grpSpPr>
                        <a:xfrm>
                          <a:off x="3923928" y="1916832"/>
                          <a:ext cx="963537" cy="648072"/>
                          <a:chOff x="3923928" y="1916832"/>
                          <a:chExt cx="963537" cy="648072"/>
                        </a:xfrm>
                      </p:grpSpPr>
                      <p:sp>
                        <p:nvSpPr>
                          <p:cNvPr id="142" name="円/楕円 141"/>
                          <p:cNvSpPr/>
                          <p:nvPr/>
                        </p:nvSpPr>
                        <p:spPr>
                          <a:xfrm>
                            <a:off x="3923928" y="2348880"/>
                            <a:ext cx="675505" cy="216024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alpha val="83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143" name="円/楕円 142"/>
                          <p:cNvSpPr/>
                          <p:nvPr/>
                        </p:nvSpPr>
                        <p:spPr>
                          <a:xfrm>
                            <a:off x="4211960" y="1916832"/>
                            <a:ext cx="675505" cy="216024"/>
                          </a:xfrm>
                          <a:prstGeom prst="ellipse">
                            <a:avLst/>
                          </a:prstGeom>
                          <a:solidFill>
                            <a:schemeClr val="accent1">
                              <a:alpha val="83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  <p:sp>
                      <p:nvSpPr>
                        <p:cNvPr id="135" name="円/楕円 134"/>
                        <p:cNvSpPr/>
                        <p:nvPr/>
                      </p:nvSpPr>
                      <p:spPr>
                        <a:xfrm>
                          <a:off x="5220072" y="191683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6" name="円/楕円 135"/>
                        <p:cNvSpPr/>
                        <p:nvPr/>
                      </p:nvSpPr>
                      <p:spPr>
                        <a:xfrm>
                          <a:off x="6228184" y="191683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7" name="円/楕円 136"/>
                        <p:cNvSpPr/>
                        <p:nvPr/>
                      </p:nvSpPr>
                      <p:spPr>
                        <a:xfrm>
                          <a:off x="7236296" y="191683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8" name="円/楕円 137"/>
                        <p:cNvSpPr/>
                        <p:nvPr/>
                      </p:nvSpPr>
                      <p:spPr>
                        <a:xfrm>
                          <a:off x="3707904" y="2780928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9" name="円/楕円 138"/>
                        <p:cNvSpPr/>
                        <p:nvPr/>
                      </p:nvSpPr>
                      <p:spPr>
                        <a:xfrm>
                          <a:off x="4716016" y="2780928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40" name="円/楕円 139"/>
                        <p:cNvSpPr/>
                        <p:nvPr/>
                      </p:nvSpPr>
                      <p:spPr>
                        <a:xfrm>
                          <a:off x="5724128" y="2780928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41" name="円/楕円 140"/>
                        <p:cNvSpPr/>
                        <p:nvPr/>
                      </p:nvSpPr>
                      <p:spPr>
                        <a:xfrm>
                          <a:off x="6732240" y="2780928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31" name="グループ化 130"/>
                      <p:cNvGrpSpPr/>
                      <p:nvPr/>
                    </p:nvGrpSpPr>
                    <p:grpSpPr>
                      <a:xfrm>
                        <a:off x="5508104" y="1484784"/>
                        <a:ext cx="1683617" cy="216024"/>
                        <a:chOff x="5552679" y="1556792"/>
                        <a:chExt cx="1683617" cy="216024"/>
                      </a:xfrm>
                    </p:grpSpPr>
                    <p:sp>
                      <p:nvSpPr>
                        <p:cNvPr id="132" name="円/楕円 131"/>
                        <p:cNvSpPr/>
                        <p:nvPr/>
                      </p:nvSpPr>
                      <p:spPr>
                        <a:xfrm>
                          <a:off x="5552679" y="155679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33" name="円/楕円 132"/>
                        <p:cNvSpPr/>
                        <p:nvPr/>
                      </p:nvSpPr>
                      <p:spPr>
                        <a:xfrm>
                          <a:off x="6560791" y="155679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  <p:sp>
                  <p:nvSpPr>
                    <p:cNvPr id="128" name="円/楕円 127"/>
                    <p:cNvSpPr/>
                    <p:nvPr/>
                  </p:nvSpPr>
                  <p:spPr>
                    <a:xfrm>
                      <a:off x="1259632" y="479715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" name="円/楕円 128"/>
                    <p:cNvSpPr/>
                    <p:nvPr/>
                  </p:nvSpPr>
                  <p:spPr>
                    <a:xfrm>
                      <a:off x="4328543" y="479715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11" name="グループ化 110"/>
                  <p:cNvGrpSpPr/>
                  <p:nvPr/>
                </p:nvGrpSpPr>
                <p:grpSpPr>
                  <a:xfrm>
                    <a:off x="4472559" y="4653136"/>
                    <a:ext cx="3987873" cy="1512168"/>
                    <a:chOff x="512119" y="4797152"/>
                    <a:chExt cx="3987873" cy="1512168"/>
                  </a:xfrm>
                </p:grpSpPr>
                <p:grpSp>
                  <p:nvGrpSpPr>
                    <p:cNvPr id="112" name="グループ化 111"/>
                    <p:cNvGrpSpPr/>
                    <p:nvPr/>
                  </p:nvGrpSpPr>
                  <p:grpSpPr>
                    <a:xfrm>
                      <a:off x="512119" y="4797152"/>
                      <a:ext cx="3987873" cy="1512168"/>
                      <a:chOff x="3707904" y="1484784"/>
                      <a:chExt cx="3987873" cy="1512168"/>
                    </a:xfrm>
                  </p:grpSpPr>
                  <p:grpSp>
                    <p:nvGrpSpPr>
                      <p:cNvPr id="114" name="グループ化 113"/>
                      <p:cNvGrpSpPr/>
                      <p:nvPr/>
                    </p:nvGrpSpPr>
                    <p:grpSpPr>
                      <a:xfrm>
                        <a:off x="3707904" y="1916832"/>
                        <a:ext cx="3987873" cy="1080120"/>
                        <a:chOff x="3707904" y="1916832"/>
                        <a:chExt cx="3987873" cy="1080120"/>
                      </a:xfrm>
                    </p:grpSpPr>
                    <p:sp>
                      <p:nvSpPr>
                        <p:cNvPr id="118" name="円/楕円 117"/>
                        <p:cNvSpPr/>
                        <p:nvPr/>
                      </p:nvSpPr>
                      <p:spPr>
                        <a:xfrm>
                          <a:off x="5940152" y="2348880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9" name="円/楕円 118"/>
                        <p:cNvSpPr/>
                        <p:nvPr/>
                      </p:nvSpPr>
                      <p:spPr>
                        <a:xfrm>
                          <a:off x="7020272" y="2348880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0" name="円/楕円 119"/>
                        <p:cNvSpPr/>
                        <p:nvPr/>
                      </p:nvSpPr>
                      <p:spPr>
                        <a:xfrm>
                          <a:off x="4211960" y="191683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1" name="円/楕円 120"/>
                        <p:cNvSpPr/>
                        <p:nvPr/>
                      </p:nvSpPr>
                      <p:spPr>
                        <a:xfrm>
                          <a:off x="5220072" y="191683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2" name="円/楕円 121"/>
                        <p:cNvSpPr/>
                        <p:nvPr/>
                      </p:nvSpPr>
                      <p:spPr>
                        <a:xfrm>
                          <a:off x="6228184" y="191683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3" name="円/楕円 122"/>
                        <p:cNvSpPr/>
                        <p:nvPr/>
                      </p:nvSpPr>
                      <p:spPr>
                        <a:xfrm>
                          <a:off x="3707904" y="2780928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4" name="円/楕円 123"/>
                        <p:cNvSpPr/>
                        <p:nvPr/>
                      </p:nvSpPr>
                      <p:spPr>
                        <a:xfrm>
                          <a:off x="4716016" y="2780928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5" name="円/楕円 124"/>
                        <p:cNvSpPr/>
                        <p:nvPr/>
                      </p:nvSpPr>
                      <p:spPr>
                        <a:xfrm>
                          <a:off x="5724128" y="2780928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6" name="円/楕円 125"/>
                        <p:cNvSpPr/>
                        <p:nvPr/>
                      </p:nvSpPr>
                      <p:spPr>
                        <a:xfrm>
                          <a:off x="6759673" y="2780928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15" name="グループ化 114"/>
                      <p:cNvGrpSpPr/>
                      <p:nvPr/>
                    </p:nvGrpSpPr>
                    <p:grpSpPr>
                      <a:xfrm>
                        <a:off x="5508104" y="1484784"/>
                        <a:ext cx="1683617" cy="216024"/>
                        <a:chOff x="5552679" y="1556792"/>
                        <a:chExt cx="1683617" cy="216024"/>
                      </a:xfrm>
                    </p:grpSpPr>
                    <p:sp>
                      <p:nvSpPr>
                        <p:cNvPr id="116" name="円/楕円 115"/>
                        <p:cNvSpPr/>
                        <p:nvPr/>
                      </p:nvSpPr>
                      <p:spPr>
                        <a:xfrm>
                          <a:off x="5552679" y="155679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17" name="円/楕円 116"/>
                        <p:cNvSpPr/>
                        <p:nvPr/>
                      </p:nvSpPr>
                      <p:spPr>
                        <a:xfrm>
                          <a:off x="6560791" y="1556792"/>
                          <a:ext cx="675505" cy="216024"/>
                        </a:xfrm>
                        <a:prstGeom prst="ellipse">
                          <a:avLst/>
                        </a:prstGeom>
                        <a:solidFill>
                          <a:schemeClr val="accent1">
                            <a:alpha val="83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</p:grpSp>
                <p:sp>
                  <p:nvSpPr>
                    <p:cNvPr id="113" name="円/楕円 112"/>
                    <p:cNvSpPr/>
                    <p:nvPr/>
                  </p:nvSpPr>
                  <p:spPr>
                    <a:xfrm>
                      <a:off x="1259632" y="479715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60" name="グループ化 59"/>
                <p:cNvGrpSpPr/>
                <p:nvPr/>
              </p:nvGrpSpPr>
              <p:grpSpPr>
                <a:xfrm>
                  <a:off x="1826571" y="1232756"/>
                  <a:ext cx="4545629" cy="1015551"/>
                  <a:chOff x="1682555" y="5877272"/>
                  <a:chExt cx="4545629" cy="1015551"/>
                </a:xfrm>
              </p:grpSpPr>
              <p:grpSp>
                <p:nvGrpSpPr>
                  <p:cNvPr id="102" name="グループ化 101"/>
                  <p:cNvGrpSpPr/>
                  <p:nvPr/>
                </p:nvGrpSpPr>
                <p:grpSpPr>
                  <a:xfrm>
                    <a:off x="1682555" y="5877272"/>
                    <a:ext cx="4545629" cy="1015551"/>
                    <a:chOff x="1682555" y="5877272"/>
                    <a:chExt cx="4545629" cy="1015551"/>
                  </a:xfrm>
                </p:grpSpPr>
                <p:grpSp>
                  <p:nvGrpSpPr>
                    <p:cNvPr id="106" name="グループ化 105"/>
                    <p:cNvGrpSpPr/>
                    <p:nvPr/>
                  </p:nvGrpSpPr>
                  <p:grpSpPr>
                    <a:xfrm>
                      <a:off x="1682555" y="5877272"/>
                      <a:ext cx="4545629" cy="1015551"/>
                      <a:chOff x="1754563" y="4905164"/>
                      <a:chExt cx="4545629" cy="1015551"/>
                    </a:xfrm>
                  </p:grpSpPr>
                  <p:cxnSp>
                    <p:nvCxnSpPr>
                      <p:cNvPr id="108" name="直線矢印コネクタ 107"/>
                      <p:cNvCxnSpPr/>
                      <p:nvPr/>
                    </p:nvCxnSpPr>
                    <p:spPr>
                      <a:xfrm flipV="1">
                        <a:off x="1754563" y="4932614"/>
                        <a:ext cx="0" cy="976231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tx1"/>
                        </a:solidFill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直線矢印コネクタ 108"/>
                      <p:cNvCxnSpPr/>
                      <p:nvPr/>
                    </p:nvCxnSpPr>
                    <p:spPr>
                      <a:xfrm flipV="1">
                        <a:off x="6300192" y="4905164"/>
                        <a:ext cx="0" cy="1015551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tx1"/>
                        </a:solidFill>
                        <a:tailEnd type="stealth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7" name="円/楕円 106"/>
                    <p:cNvSpPr/>
                    <p:nvPr/>
                  </p:nvSpPr>
                  <p:spPr>
                    <a:xfrm>
                      <a:off x="2140870" y="6453336"/>
                      <a:ext cx="675505" cy="216024"/>
                    </a:xfrm>
                    <a:prstGeom prst="ellipse">
                      <a:avLst/>
                    </a:prstGeom>
                    <a:solidFill>
                      <a:srgbClr val="FF0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03" name="円/楕円 102"/>
                  <p:cNvSpPr/>
                  <p:nvPr/>
                </p:nvSpPr>
                <p:spPr>
                  <a:xfrm>
                    <a:off x="4139952" y="6453336"/>
                    <a:ext cx="675505" cy="216024"/>
                  </a:xfrm>
                  <a:prstGeom prst="ellipse">
                    <a:avLst/>
                  </a:prstGeom>
                  <a:solidFill>
                    <a:srgbClr val="FF0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" name="円/楕円 103"/>
                  <p:cNvSpPr/>
                  <p:nvPr/>
                </p:nvSpPr>
                <p:spPr>
                  <a:xfrm>
                    <a:off x="5148064" y="6453336"/>
                    <a:ext cx="675505" cy="216024"/>
                  </a:xfrm>
                  <a:prstGeom prst="ellipse">
                    <a:avLst/>
                  </a:prstGeom>
                  <a:solidFill>
                    <a:srgbClr val="FF0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" name="円/楕円 104"/>
                  <p:cNvSpPr/>
                  <p:nvPr/>
                </p:nvSpPr>
                <p:spPr>
                  <a:xfrm>
                    <a:off x="3131840" y="6453336"/>
                    <a:ext cx="675505" cy="216024"/>
                  </a:xfrm>
                  <a:prstGeom prst="ellipse">
                    <a:avLst/>
                  </a:prstGeom>
                  <a:solidFill>
                    <a:srgbClr val="FF0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1" name="グループ化 60"/>
                <p:cNvGrpSpPr/>
                <p:nvPr/>
              </p:nvGrpSpPr>
              <p:grpSpPr>
                <a:xfrm>
                  <a:off x="467544" y="980728"/>
                  <a:ext cx="7592767" cy="1512168"/>
                  <a:chOff x="651641" y="2708920"/>
                  <a:chExt cx="7592767" cy="1512168"/>
                </a:xfrm>
              </p:grpSpPr>
              <p:grpSp>
                <p:nvGrpSpPr>
                  <p:cNvPr id="63" name="グループ化 62"/>
                  <p:cNvGrpSpPr/>
                  <p:nvPr/>
                </p:nvGrpSpPr>
                <p:grpSpPr>
                  <a:xfrm>
                    <a:off x="651641" y="2708920"/>
                    <a:ext cx="7592767" cy="1440160"/>
                    <a:chOff x="1124000" y="1484784"/>
                    <a:chExt cx="7592767" cy="1440160"/>
                  </a:xfrm>
                </p:grpSpPr>
                <p:cxnSp>
                  <p:nvCxnSpPr>
                    <p:cNvPr id="82" name="直線コネクタ 81"/>
                    <p:cNvCxnSpPr/>
                    <p:nvPr/>
                  </p:nvCxnSpPr>
                  <p:spPr>
                    <a:xfrm flipH="1">
                      <a:off x="2617305" y="1484784"/>
                      <a:ext cx="792090" cy="136815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線コネクタ 82"/>
                    <p:cNvCxnSpPr/>
                    <p:nvPr/>
                  </p:nvCxnSpPr>
                  <p:spPr>
                    <a:xfrm flipH="1">
                      <a:off x="2195736" y="1484784"/>
                      <a:ext cx="792090" cy="13681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直線コネクタ 83"/>
                    <p:cNvCxnSpPr/>
                    <p:nvPr/>
                  </p:nvCxnSpPr>
                  <p:spPr>
                    <a:xfrm flipH="1">
                      <a:off x="1691680" y="1484784"/>
                      <a:ext cx="792090" cy="13681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直線コネクタ 84"/>
                    <p:cNvCxnSpPr/>
                    <p:nvPr/>
                  </p:nvCxnSpPr>
                  <p:spPr>
                    <a:xfrm flipH="1">
                      <a:off x="1187622" y="1484784"/>
                      <a:ext cx="792090" cy="13681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直線コネクタ 85"/>
                    <p:cNvCxnSpPr/>
                    <p:nvPr/>
                  </p:nvCxnSpPr>
                  <p:spPr>
                    <a:xfrm>
                      <a:off x="1942967" y="1484784"/>
                      <a:ext cx="846955" cy="14401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線コネクタ 86"/>
                    <p:cNvCxnSpPr/>
                    <p:nvPr/>
                  </p:nvCxnSpPr>
                  <p:spPr>
                    <a:xfrm>
                      <a:off x="2411760" y="1484784"/>
                      <a:ext cx="792090" cy="13681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線コネクタ 87"/>
                    <p:cNvCxnSpPr/>
                    <p:nvPr/>
                  </p:nvCxnSpPr>
                  <p:spPr>
                    <a:xfrm>
                      <a:off x="1582927" y="1720481"/>
                      <a:ext cx="630932" cy="108012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線コネクタ 88"/>
                    <p:cNvCxnSpPr/>
                    <p:nvPr/>
                  </p:nvCxnSpPr>
                  <p:spPr>
                    <a:xfrm>
                      <a:off x="1323070" y="2204864"/>
                      <a:ext cx="423478" cy="72008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線コネクタ 89"/>
                    <p:cNvCxnSpPr/>
                    <p:nvPr/>
                  </p:nvCxnSpPr>
                  <p:spPr>
                    <a:xfrm>
                      <a:off x="1440174" y="2852936"/>
                      <a:ext cx="70382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線コネクタ 90"/>
                    <p:cNvCxnSpPr/>
                    <p:nvPr/>
                  </p:nvCxnSpPr>
                  <p:spPr>
                    <a:xfrm>
                      <a:off x="1124000" y="2420888"/>
                      <a:ext cx="759276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線コネクタ 91"/>
                    <p:cNvCxnSpPr/>
                    <p:nvPr/>
                  </p:nvCxnSpPr>
                  <p:spPr>
                    <a:xfrm>
                      <a:off x="1583667" y="1988840"/>
                      <a:ext cx="689476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線コネクタ 92"/>
                    <p:cNvCxnSpPr/>
                    <p:nvPr/>
                  </p:nvCxnSpPr>
                  <p:spPr>
                    <a:xfrm>
                      <a:off x="1804702" y="1556792"/>
                      <a:ext cx="691206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直線コネクタ 93"/>
                    <p:cNvCxnSpPr/>
                    <p:nvPr/>
                  </p:nvCxnSpPr>
                  <p:spPr>
                    <a:xfrm>
                      <a:off x="2915818" y="1484784"/>
                      <a:ext cx="846956" cy="14401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線コネクタ 94"/>
                    <p:cNvCxnSpPr/>
                    <p:nvPr/>
                  </p:nvCxnSpPr>
                  <p:spPr>
                    <a:xfrm flipH="1">
                      <a:off x="3203848" y="1484784"/>
                      <a:ext cx="792090" cy="13681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線コネクタ 95"/>
                    <p:cNvCxnSpPr/>
                    <p:nvPr/>
                  </p:nvCxnSpPr>
                  <p:spPr>
                    <a:xfrm flipH="1">
                      <a:off x="3707906" y="1484784"/>
                      <a:ext cx="792090" cy="13681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線コネクタ 96"/>
                    <p:cNvCxnSpPr/>
                    <p:nvPr/>
                  </p:nvCxnSpPr>
                  <p:spPr>
                    <a:xfrm>
                      <a:off x="3437014" y="1484784"/>
                      <a:ext cx="846956" cy="14401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直線コネクタ 97"/>
                    <p:cNvCxnSpPr/>
                    <p:nvPr/>
                  </p:nvCxnSpPr>
                  <p:spPr>
                    <a:xfrm>
                      <a:off x="3941070" y="1484784"/>
                      <a:ext cx="846956" cy="14401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直線コネクタ 98"/>
                    <p:cNvCxnSpPr/>
                    <p:nvPr/>
                  </p:nvCxnSpPr>
                  <p:spPr>
                    <a:xfrm>
                      <a:off x="4445126" y="1484784"/>
                      <a:ext cx="882959" cy="14401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線コネクタ 99"/>
                    <p:cNvCxnSpPr/>
                    <p:nvPr/>
                  </p:nvCxnSpPr>
                  <p:spPr>
                    <a:xfrm flipH="1">
                      <a:off x="4211962" y="1556792"/>
                      <a:ext cx="792090" cy="13681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線コネクタ 100"/>
                    <p:cNvCxnSpPr/>
                    <p:nvPr/>
                  </p:nvCxnSpPr>
                  <p:spPr>
                    <a:xfrm flipH="1">
                      <a:off x="4716017" y="1556792"/>
                      <a:ext cx="774947" cy="136815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" name="グループ化 63"/>
                  <p:cNvGrpSpPr/>
                  <p:nvPr/>
                </p:nvGrpSpPr>
                <p:grpSpPr>
                  <a:xfrm>
                    <a:off x="4463988" y="2708920"/>
                    <a:ext cx="3708412" cy="1512168"/>
                    <a:chOff x="4355976" y="4797152"/>
                    <a:chExt cx="3708412" cy="1512168"/>
                  </a:xfrm>
                </p:grpSpPr>
                <p:cxnSp>
                  <p:nvCxnSpPr>
                    <p:cNvPr id="65" name="直線コネクタ 64"/>
                    <p:cNvCxnSpPr/>
                    <p:nvPr/>
                  </p:nvCxnSpPr>
                  <p:spPr>
                    <a:xfrm>
                      <a:off x="4355976" y="4797152"/>
                      <a:ext cx="846956" cy="144016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6" name="グループ化 65"/>
                    <p:cNvGrpSpPr/>
                    <p:nvPr/>
                  </p:nvGrpSpPr>
                  <p:grpSpPr>
                    <a:xfrm>
                      <a:off x="4644008" y="4797152"/>
                      <a:ext cx="3420380" cy="1512168"/>
                      <a:chOff x="4644008" y="4797152"/>
                      <a:chExt cx="3420380" cy="1512168"/>
                    </a:xfrm>
                  </p:grpSpPr>
                  <p:cxnSp>
                    <p:nvCxnSpPr>
                      <p:cNvPr id="67" name="直線コネクタ 66"/>
                      <p:cNvCxnSpPr/>
                      <p:nvPr/>
                    </p:nvCxnSpPr>
                    <p:spPr>
                      <a:xfrm flipH="1">
                        <a:off x="4644008" y="4869160"/>
                        <a:ext cx="792090" cy="136815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直線コネクタ 68"/>
                      <p:cNvCxnSpPr/>
                      <p:nvPr/>
                    </p:nvCxnSpPr>
                    <p:spPr>
                      <a:xfrm>
                        <a:off x="4877172" y="4869160"/>
                        <a:ext cx="846956" cy="14401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直線コネクタ 69"/>
                      <p:cNvCxnSpPr/>
                      <p:nvPr/>
                    </p:nvCxnSpPr>
                    <p:spPr>
                      <a:xfrm flipH="1">
                        <a:off x="5148062" y="4797152"/>
                        <a:ext cx="792090" cy="136815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直線コネクタ 70"/>
                      <p:cNvCxnSpPr/>
                      <p:nvPr/>
                    </p:nvCxnSpPr>
                    <p:spPr>
                      <a:xfrm flipH="1">
                        <a:off x="5652118" y="4797152"/>
                        <a:ext cx="792090" cy="136815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直線コネクタ 71"/>
                      <p:cNvCxnSpPr/>
                      <p:nvPr/>
                    </p:nvCxnSpPr>
                    <p:spPr>
                      <a:xfrm>
                        <a:off x="5381228" y="4869160"/>
                        <a:ext cx="846956" cy="14401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直線コネクタ 72"/>
                      <p:cNvCxnSpPr/>
                      <p:nvPr/>
                    </p:nvCxnSpPr>
                    <p:spPr>
                      <a:xfrm>
                        <a:off x="5885284" y="4869160"/>
                        <a:ext cx="846956" cy="14401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直線コネクタ 73"/>
                      <p:cNvCxnSpPr/>
                      <p:nvPr/>
                    </p:nvCxnSpPr>
                    <p:spPr>
                      <a:xfrm flipH="1">
                        <a:off x="6156174" y="4797152"/>
                        <a:ext cx="792090" cy="136815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直線コネクタ 74"/>
                      <p:cNvCxnSpPr/>
                      <p:nvPr/>
                    </p:nvCxnSpPr>
                    <p:spPr>
                      <a:xfrm flipH="1">
                        <a:off x="6660230" y="4797152"/>
                        <a:ext cx="792090" cy="136815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直線コネクタ 75"/>
                      <p:cNvCxnSpPr/>
                      <p:nvPr/>
                    </p:nvCxnSpPr>
                    <p:spPr>
                      <a:xfrm>
                        <a:off x="6389340" y="4869160"/>
                        <a:ext cx="846956" cy="14401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直線コネクタ 76"/>
                      <p:cNvCxnSpPr/>
                      <p:nvPr/>
                    </p:nvCxnSpPr>
                    <p:spPr>
                      <a:xfrm>
                        <a:off x="6876256" y="4869160"/>
                        <a:ext cx="846956" cy="144016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直線コネクタ 77"/>
                      <p:cNvCxnSpPr/>
                      <p:nvPr/>
                    </p:nvCxnSpPr>
                    <p:spPr>
                      <a:xfrm>
                        <a:off x="7397452" y="4797152"/>
                        <a:ext cx="558924" cy="93970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直線コネクタ 78"/>
                      <p:cNvCxnSpPr/>
                      <p:nvPr/>
                    </p:nvCxnSpPr>
                    <p:spPr>
                      <a:xfrm flipH="1">
                        <a:off x="7603159" y="5556837"/>
                        <a:ext cx="461229" cy="684076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直線コネクタ 80"/>
                      <p:cNvCxnSpPr/>
                      <p:nvPr/>
                    </p:nvCxnSpPr>
                    <p:spPr>
                      <a:xfrm flipH="1">
                        <a:off x="7164288" y="4797152"/>
                        <a:ext cx="792090" cy="136815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144" name="グループ化 143"/>
              <p:cNvGrpSpPr/>
              <p:nvPr/>
            </p:nvGrpSpPr>
            <p:grpSpPr>
              <a:xfrm>
                <a:off x="961093" y="6143945"/>
                <a:ext cx="1672308" cy="553998"/>
                <a:chOff x="1975406" y="1343090"/>
                <a:chExt cx="4180770" cy="1384993"/>
              </a:xfrm>
            </p:grpSpPr>
            <p:cxnSp>
              <p:nvCxnSpPr>
                <p:cNvPr id="145" name="直線矢印コネクタ 144"/>
                <p:cNvCxnSpPr/>
                <p:nvPr/>
              </p:nvCxnSpPr>
              <p:spPr>
                <a:xfrm flipH="1">
                  <a:off x="1975406" y="1808820"/>
                  <a:ext cx="4180770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prstDash val="lgDash"/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テキスト ボックス 145"/>
                <p:cNvSpPr txBox="1"/>
                <p:nvPr/>
              </p:nvSpPr>
              <p:spPr>
                <a:xfrm>
                  <a:off x="3775606" y="1343090"/>
                  <a:ext cx="866425" cy="1384993"/>
                </a:xfrm>
                <a:prstGeom prst="rect">
                  <a:avLst/>
                </a:prstGeom>
                <a:solidFill>
                  <a:schemeClr val="bg1">
                    <a:alpha val="92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000" b="1" i="1" dirty="0" smtClean="0"/>
                    <a:t>L</a:t>
                  </a:r>
                  <a:endParaRPr kumimoji="1" lang="ja-JP" altLang="en-US" sz="3000" b="1" i="1" dirty="0"/>
                </a:p>
              </p:txBody>
            </p:sp>
          </p:grpSp>
        </p:grpSp>
        <p:sp>
          <p:nvSpPr>
            <p:cNvPr id="23" name="テキスト ボックス 22"/>
            <p:cNvSpPr txBox="1"/>
            <p:nvPr/>
          </p:nvSpPr>
          <p:spPr>
            <a:xfrm>
              <a:off x="1763688" y="6381328"/>
              <a:ext cx="1928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Read-</a:t>
              </a:r>
              <a:r>
                <a:rPr kumimoji="1" lang="en-US" altLang="ja-JP" dirty="0" err="1" smtClean="0"/>
                <a:t>Sachdev</a:t>
              </a:r>
              <a:r>
                <a:rPr kumimoji="1" lang="en-US" altLang="ja-JP" dirty="0" smtClean="0"/>
                <a:t> (91)</a:t>
              </a:r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123728" y="404664"/>
            <a:ext cx="66967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dirty="0" smtClean="0">
                <a:sym typeface="Wingdings" pitchFamily="2" charset="2"/>
              </a:rPr>
              <a:t> How the mean-field </a:t>
            </a:r>
            <a:r>
              <a:rPr lang="en-US" altLang="ja-JP" sz="1700" dirty="0" err="1" smtClean="0">
                <a:sym typeface="Wingdings" pitchFamily="2" charset="2"/>
              </a:rPr>
              <a:t>ansatz</a:t>
            </a:r>
            <a:r>
              <a:rPr lang="en-US" altLang="ja-JP" sz="1700" dirty="0" smtClean="0">
                <a:sym typeface="Wingdings" pitchFamily="2" charset="2"/>
              </a:rPr>
              <a:t> breaks the </a:t>
            </a:r>
            <a:r>
              <a:rPr lang="en-US" altLang="ja-JP" sz="1700" b="1" dirty="0" smtClean="0"/>
              <a:t>global SU(2)</a:t>
            </a:r>
            <a:r>
              <a:rPr lang="ja-JP" altLang="en-US" sz="1700" b="1" dirty="0"/>
              <a:t> </a:t>
            </a:r>
            <a:r>
              <a:rPr lang="en-US" altLang="ja-JP" sz="1700" b="1" dirty="0" smtClean="0"/>
              <a:t>gauge symmetry?</a:t>
            </a:r>
            <a:endParaRPr kumimoji="1" lang="ja-JP" altLang="en-US" sz="17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23528" y="692696"/>
            <a:ext cx="7106005" cy="1619633"/>
            <a:chOff x="323528" y="692696"/>
            <a:chExt cx="7106005" cy="1619633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323528" y="692696"/>
              <a:ext cx="2450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kumimoji="1" lang="en-US" altLang="ja-JP" sz="1700" dirty="0" smtClean="0"/>
                <a:t>Mean-field </a:t>
              </a:r>
              <a:r>
                <a:rPr kumimoji="1" lang="en-US" altLang="ja-JP" sz="1700" dirty="0" err="1" smtClean="0"/>
                <a:t>Lagrangian</a:t>
              </a:r>
              <a:endParaRPr kumimoji="1" lang="ja-JP" altLang="en-US" sz="17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10" y="1043844"/>
              <a:ext cx="6720123" cy="1268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4889"/>
            <a:ext cx="2446750" cy="49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グループ化 45"/>
          <p:cNvGrpSpPr/>
          <p:nvPr/>
        </p:nvGrpSpPr>
        <p:grpSpPr>
          <a:xfrm>
            <a:off x="6444208" y="2924944"/>
            <a:ext cx="2678403" cy="1511587"/>
            <a:chOff x="6444208" y="2924944"/>
            <a:chExt cx="2678403" cy="1511587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7452320" y="3467460"/>
              <a:ext cx="1595309" cy="969071"/>
              <a:chOff x="7452320" y="3467460"/>
              <a:chExt cx="1595309" cy="969071"/>
            </a:xfrm>
          </p:grpSpPr>
          <p:sp>
            <p:nvSpPr>
              <p:cNvPr id="151" name="テキスト ボックス 150"/>
              <p:cNvSpPr txBox="1"/>
              <p:nvPr/>
            </p:nvSpPr>
            <p:spPr>
              <a:xfrm>
                <a:off x="7452320" y="3913311"/>
                <a:ext cx="159530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Spatial component </a:t>
                </a:r>
              </a:p>
              <a:p>
                <a:pPr algn="ctr"/>
                <a:r>
                  <a:rPr lang="en-US" altLang="ja-JP" sz="1400" dirty="0"/>
                  <a:t>o</a:t>
                </a:r>
                <a:r>
                  <a:rPr lang="en-US" altLang="ja-JP" sz="1400" dirty="0" smtClean="0"/>
                  <a:t>f gauge field</a:t>
                </a:r>
                <a:endParaRPr kumimoji="1" lang="ja-JP" altLang="en-US" sz="1400" dirty="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7524328" y="3467460"/>
                <a:ext cx="1122565" cy="46559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6444208" y="2924944"/>
              <a:ext cx="2678403" cy="592838"/>
              <a:chOff x="6444208" y="2924944"/>
              <a:chExt cx="2678403" cy="592838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7338468" y="2924944"/>
                <a:ext cx="178414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dirty="0" smtClean="0"/>
                  <a:t>Temporal component </a:t>
                </a:r>
              </a:p>
              <a:p>
                <a:pPr algn="ctr"/>
                <a:r>
                  <a:rPr lang="en-US" altLang="ja-JP" sz="1400" dirty="0"/>
                  <a:t>o</a:t>
                </a:r>
                <a:r>
                  <a:rPr lang="en-US" altLang="ja-JP" sz="1400" dirty="0" smtClean="0"/>
                  <a:t>f gauge field</a:t>
                </a:r>
                <a:endParaRPr kumimoji="1" lang="ja-JP" altLang="en-US" sz="1400" dirty="0"/>
              </a:p>
            </p:txBody>
          </p:sp>
          <p:sp>
            <p:nvSpPr>
              <p:cNvPr id="153" name="円/楕円 152"/>
              <p:cNvSpPr/>
              <p:nvPr/>
            </p:nvSpPr>
            <p:spPr>
              <a:xfrm>
                <a:off x="6444208" y="3052186"/>
                <a:ext cx="996619" cy="46559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8" name="グループ化 47"/>
          <p:cNvGrpSpPr/>
          <p:nvPr/>
        </p:nvGrpSpPr>
        <p:grpSpPr>
          <a:xfrm>
            <a:off x="6913077" y="2734236"/>
            <a:ext cx="1523134" cy="783546"/>
            <a:chOff x="6913077" y="2734236"/>
            <a:chExt cx="1523134" cy="783546"/>
          </a:xfrm>
        </p:grpSpPr>
        <p:sp>
          <p:nvSpPr>
            <p:cNvPr id="47" name="円/楕円 46"/>
            <p:cNvSpPr/>
            <p:nvPr/>
          </p:nvSpPr>
          <p:spPr>
            <a:xfrm>
              <a:off x="6913077" y="2734236"/>
              <a:ext cx="1445643" cy="288032"/>
            </a:xfrm>
            <a:prstGeom prst="ellipse">
              <a:avLst/>
            </a:prstGeom>
            <a:noFill/>
            <a:ln>
              <a:solidFill>
                <a:srgbClr val="341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7308304" y="3068960"/>
              <a:ext cx="1127907" cy="448822"/>
            </a:xfrm>
            <a:prstGeom prst="ellipse">
              <a:avLst/>
            </a:prstGeom>
            <a:noFill/>
            <a:ln>
              <a:solidFill>
                <a:srgbClr val="341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5940152" y="4113947"/>
            <a:ext cx="285193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500" b="1" dirty="0" smtClean="0">
                <a:solidFill>
                  <a:srgbClr val="341BF1"/>
                </a:solidFill>
              </a:rPr>
              <a:t>deformation by local </a:t>
            </a:r>
            <a:r>
              <a:rPr lang="en-US" altLang="ja-JP" sz="1500" b="1" dirty="0" err="1" smtClean="0">
                <a:solidFill>
                  <a:srgbClr val="341BF1"/>
                </a:solidFill>
              </a:rPr>
              <a:t>guage</a:t>
            </a:r>
            <a:r>
              <a:rPr lang="en-US" altLang="ja-JP" sz="1500" b="1" dirty="0" smtClean="0">
                <a:solidFill>
                  <a:srgbClr val="341BF1"/>
                </a:solidFill>
              </a:rPr>
              <a:t> trans.</a:t>
            </a:r>
            <a:endParaRPr kumimoji="1" lang="ja-JP" altLang="en-US" sz="1500" b="1" dirty="0">
              <a:solidFill>
                <a:srgbClr val="341BF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52120" y="5589240"/>
            <a:ext cx="296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</a:t>
            </a:r>
            <a:r>
              <a:rPr lang="en-US" altLang="ja-JP" dirty="0" smtClean="0"/>
              <a:t>uark</a:t>
            </a:r>
            <a:r>
              <a:rPr lang="ja-JP" altLang="en-US" dirty="0" smtClean="0"/>
              <a:t>  </a:t>
            </a:r>
            <a:r>
              <a:rPr lang="en-US" altLang="ja-JP" dirty="0" smtClean="0"/>
              <a:t>corresponds to </a:t>
            </a:r>
            <a:r>
              <a:rPr kumimoji="1" lang="en-US" altLang="ja-JP" dirty="0" smtClean="0">
                <a:sym typeface="Wingdings" pitchFamily="2" charset="2"/>
              </a:rPr>
              <a:t>Spinon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8344" y="692696"/>
            <a:ext cx="111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Wen (`91)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11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36" grpId="0"/>
      <p:bldP spid="42" grpId="0"/>
      <p:bldP spid="42" grpId="1"/>
      <p:bldP spid="80" grpId="0"/>
      <p:bldP spid="49" grpId="0" animBg="1"/>
      <p:bldP spid="50" grpId="0"/>
      <p:bldP spid="5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2"/>
          <p:cNvGrpSpPr>
            <a:grpSpLocks noChangeAspect="1"/>
          </p:cNvGrpSpPr>
          <p:nvPr/>
        </p:nvGrpSpPr>
        <p:grpSpPr>
          <a:xfrm>
            <a:off x="576753" y="785794"/>
            <a:ext cx="1800237" cy="1645932"/>
            <a:chOff x="928662" y="2357430"/>
            <a:chExt cx="2500330" cy="2286016"/>
          </a:xfrm>
        </p:grpSpPr>
        <p:sp>
          <p:nvSpPr>
            <p:cNvPr id="8" name="正方形/長方形 7"/>
            <p:cNvSpPr/>
            <p:nvPr/>
          </p:nvSpPr>
          <p:spPr>
            <a:xfrm>
              <a:off x="928662" y="2357430"/>
              <a:ext cx="2500330" cy="2286016"/>
            </a:xfrm>
            <a:prstGeom prst="rect">
              <a:avLst/>
            </a:prstGeom>
            <a:noFill/>
            <a:ln>
              <a:solidFill>
                <a:schemeClr val="tx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 rot="10800000">
              <a:off x="928662" y="2357430"/>
              <a:ext cx="2500330" cy="22860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10800000" flipV="1">
              <a:off x="928662" y="2357430"/>
              <a:ext cx="2500330" cy="2286016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2160966" y="1196752"/>
            <a:ext cx="603073" cy="932378"/>
            <a:chOff x="2312743" y="1204963"/>
            <a:chExt cx="603073" cy="9323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743" y="1853035"/>
              <a:ext cx="603073" cy="284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826" y="1204963"/>
              <a:ext cx="596990" cy="30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グループ化 27"/>
          <p:cNvGrpSpPr/>
          <p:nvPr/>
        </p:nvGrpSpPr>
        <p:grpSpPr>
          <a:xfrm>
            <a:off x="1656910" y="1196752"/>
            <a:ext cx="457124" cy="936104"/>
            <a:chOff x="1763688" y="1196752"/>
            <a:chExt cx="457124" cy="936104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96752"/>
              <a:ext cx="457124" cy="300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831964"/>
              <a:ext cx="457124" cy="300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曲線コネクタ 5"/>
          <p:cNvCxnSpPr/>
          <p:nvPr/>
        </p:nvCxnSpPr>
        <p:spPr>
          <a:xfrm flipV="1">
            <a:off x="794955" y="2000239"/>
            <a:ext cx="850184" cy="2143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線コネクタ 19"/>
          <p:cNvCxnSpPr/>
          <p:nvPr/>
        </p:nvCxnSpPr>
        <p:spPr>
          <a:xfrm>
            <a:off x="949696" y="1070976"/>
            <a:ext cx="725524" cy="2461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-32" y="28494"/>
            <a:ext cx="6249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>
                <a:latin typeface="+mj-lt"/>
              </a:rPr>
              <a:t>The planar</a:t>
            </a:r>
            <a:r>
              <a:rPr lang="ja-JP" altLang="en-US" sz="2000" b="1" u="sng" dirty="0" smtClean="0">
                <a:latin typeface="+mj-lt"/>
              </a:rPr>
              <a:t> </a:t>
            </a:r>
            <a:r>
              <a:rPr lang="en-US" altLang="ja-JP" sz="2000" b="1" u="sng" dirty="0" smtClean="0">
                <a:latin typeface="+mj-lt"/>
              </a:rPr>
              <a:t>state breaks all the global gauge symmetries</a:t>
            </a:r>
            <a:r>
              <a:rPr kumimoji="1" lang="en-US" altLang="ja-JP" sz="2000" b="1" u="sng" dirty="0" smtClean="0">
                <a:latin typeface="+mj-lt"/>
              </a:rPr>
              <a:t>!!</a:t>
            </a:r>
            <a:endParaRPr kumimoji="1" lang="ja-JP" altLang="en-US" sz="2000" b="1" u="sng" dirty="0">
              <a:latin typeface="+mj-lt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7604" y="2285992"/>
            <a:ext cx="752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500174"/>
            <a:ext cx="781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9541" y="642918"/>
            <a:ext cx="752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テキスト ボックス 83"/>
          <p:cNvSpPr txBox="1"/>
          <p:nvPr/>
        </p:nvSpPr>
        <p:spPr>
          <a:xfrm>
            <a:off x="4036841" y="436602"/>
            <a:ext cx="4371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000" b="1" u="sng" dirty="0" smtClean="0"/>
              <a:t>singlet pairings on a NNN AF-</a:t>
            </a:r>
            <a:r>
              <a:rPr lang="en-US" altLang="ja-JP" sz="2000" b="1" u="sng" dirty="0" err="1" smtClean="0"/>
              <a:t>boond</a:t>
            </a:r>
            <a:r>
              <a:rPr lang="en-US" altLang="ja-JP" sz="2000" b="1" u="sng" dirty="0" smtClean="0"/>
              <a:t> </a:t>
            </a:r>
            <a:endParaRPr kumimoji="1" lang="ja-JP" altLang="en-US" sz="2000" u="sng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123728" y="1115452"/>
            <a:ext cx="5177324" cy="1104892"/>
            <a:chOff x="2339752" y="1099972"/>
            <a:chExt cx="5177324" cy="1104892"/>
          </a:xfrm>
        </p:grpSpPr>
        <p:grpSp>
          <p:nvGrpSpPr>
            <p:cNvPr id="79" name="グループ化 78"/>
            <p:cNvGrpSpPr/>
            <p:nvPr/>
          </p:nvGrpSpPr>
          <p:grpSpPr>
            <a:xfrm>
              <a:off x="2339752" y="1118556"/>
              <a:ext cx="652529" cy="1086308"/>
              <a:chOff x="3404545" y="5296250"/>
              <a:chExt cx="652529" cy="1086308"/>
            </a:xfrm>
          </p:grpSpPr>
          <p:sp>
            <p:nvSpPr>
              <p:cNvPr id="81" name="正方形/長方形 80"/>
              <p:cNvSpPr/>
              <p:nvPr/>
            </p:nvSpPr>
            <p:spPr>
              <a:xfrm>
                <a:off x="3428990" y="5948138"/>
                <a:ext cx="628083" cy="434420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3404545" y="5296250"/>
                <a:ext cx="652529" cy="366138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" name="正方形/長方形 2"/>
            <p:cNvSpPr/>
            <p:nvPr/>
          </p:nvSpPr>
          <p:spPr>
            <a:xfrm>
              <a:off x="4951950" y="1099972"/>
              <a:ext cx="25651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altLang="ja-JP" dirty="0"/>
                <a:t>p</a:t>
              </a:r>
              <a:r>
                <a:rPr lang="en-US" altLang="ja-JP" dirty="0" smtClean="0"/>
                <a:t>-p channel  </a:t>
              </a:r>
              <a:r>
                <a:rPr lang="en-US" altLang="ja-JP" dirty="0"/>
                <a:t>= </a:t>
              </a:r>
              <a:r>
                <a:rPr lang="en-US" altLang="ja-JP" b="1" i="1" dirty="0">
                  <a:solidFill>
                    <a:srgbClr val="FF3300"/>
                  </a:solidFill>
                </a:rPr>
                <a:t>d-wave</a:t>
              </a:r>
              <a:endParaRPr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19672" y="764704"/>
            <a:ext cx="5712390" cy="1449850"/>
            <a:chOff x="3587503" y="760144"/>
            <a:chExt cx="5712390" cy="1449850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3587503" y="1129476"/>
              <a:ext cx="529577" cy="1080518"/>
              <a:chOff x="3448047" y="5307170"/>
              <a:chExt cx="529577" cy="1080518"/>
            </a:xfrm>
          </p:grpSpPr>
          <p:sp>
            <p:nvSpPr>
              <p:cNvPr id="71" name="正方形/長方形 70"/>
              <p:cNvSpPr/>
              <p:nvPr/>
            </p:nvSpPr>
            <p:spPr>
              <a:xfrm>
                <a:off x="3478128" y="5307170"/>
                <a:ext cx="477047" cy="366138"/>
              </a:xfrm>
              <a:prstGeom prst="rect">
                <a:avLst/>
              </a:prstGeom>
              <a:solidFill>
                <a:srgbClr val="0000FF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3448047" y="5959058"/>
                <a:ext cx="529577" cy="428630"/>
              </a:xfrm>
              <a:prstGeom prst="rect">
                <a:avLst/>
              </a:prstGeom>
              <a:solidFill>
                <a:srgbClr val="0000FF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6" name="テキスト ボックス 85"/>
            <p:cNvSpPr txBox="1"/>
            <p:nvPr/>
          </p:nvSpPr>
          <p:spPr>
            <a:xfrm>
              <a:off x="6713929" y="760144"/>
              <a:ext cx="25859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altLang="ja-JP" dirty="0" smtClean="0"/>
                <a:t>  p-h channel = </a:t>
              </a:r>
              <a:r>
                <a:rPr lang="en-US" altLang="ja-JP" b="1" i="1" dirty="0" smtClean="0">
                  <a:solidFill>
                    <a:srgbClr val="0033CC"/>
                  </a:solidFill>
                </a:rPr>
                <a:t>s</a:t>
              </a:r>
              <a:r>
                <a:rPr kumimoji="1" lang="en-US" altLang="ja-JP" b="1" i="1" dirty="0" smtClean="0">
                  <a:solidFill>
                    <a:srgbClr val="0033CC"/>
                  </a:solidFill>
                </a:rPr>
                <a:t>-wave</a:t>
              </a:r>
              <a:r>
                <a:rPr kumimoji="1" lang="en-US" altLang="ja-JP" dirty="0" smtClean="0"/>
                <a:t>  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44742" y="404664"/>
            <a:ext cx="2633320" cy="2430288"/>
            <a:chOff x="251520" y="404664"/>
            <a:chExt cx="2633320" cy="2430288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51520" y="2273850"/>
              <a:ext cx="4010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000" b="1" i="1" dirty="0"/>
                <a:t>B</a:t>
              </a:r>
              <a:endParaRPr kumimoji="1" lang="ja-JP" altLang="en-US" sz="3000" b="1" i="1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426706" y="2280954"/>
              <a:ext cx="41710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000" b="1" i="1" dirty="0"/>
                <a:t>A</a:t>
              </a:r>
              <a:endParaRPr kumimoji="1" lang="ja-JP" altLang="en-US" sz="3000" b="1" i="1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2483768" y="404664"/>
              <a:ext cx="4010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000" b="1" i="1" dirty="0"/>
                <a:t>B</a:t>
              </a:r>
              <a:endParaRPr kumimoji="1" lang="ja-JP" altLang="en-US" sz="3000" b="1" i="1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51520" y="426730"/>
              <a:ext cx="41710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000" b="1" i="1" dirty="0"/>
                <a:t>A</a:t>
              </a:r>
              <a:endParaRPr kumimoji="1" lang="ja-JP" altLang="en-US" sz="3000" b="1" i="1" dirty="0"/>
            </a:p>
          </p:txBody>
        </p:sp>
      </p:grpSp>
      <p:sp>
        <p:nvSpPr>
          <p:cNvPr id="92" name="テキスト ボックス 91"/>
          <p:cNvSpPr txBox="1"/>
          <p:nvPr/>
        </p:nvSpPr>
        <p:spPr>
          <a:xfrm>
            <a:off x="4211960" y="1475780"/>
            <a:ext cx="313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Global U(1)</a:t>
            </a:r>
            <a:r>
              <a:rPr lang="ja-JP" altLang="en-US" dirty="0"/>
              <a:t> </a:t>
            </a:r>
            <a:r>
              <a:rPr lang="en-US" altLang="ja-JP" dirty="0" smtClean="0"/>
              <a:t>gauge symmetry</a:t>
            </a:r>
            <a:endParaRPr kumimoji="1" lang="ja-JP" altLang="en-US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747869" y="2564904"/>
            <a:ext cx="463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 Gauge field at (π,π) gets</a:t>
            </a:r>
            <a:r>
              <a:rPr lang="ja-JP" altLang="en-US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gapless(</a:t>
            </a:r>
            <a:r>
              <a:rPr lang="en-US" altLang="ja-JP" dirty="0">
                <a:sym typeface="Wingdings" pitchFamily="2" charset="2"/>
              </a:rPr>
              <a:t>`</a:t>
            </a:r>
            <a:r>
              <a:rPr lang="en-US" altLang="ja-JP" dirty="0" smtClean="0">
                <a:sym typeface="Wingdings" pitchFamily="2" charset="2"/>
              </a:rPr>
              <a:t>photon’)</a:t>
            </a:r>
            <a:r>
              <a:rPr kumimoji="1" lang="en-US" altLang="ja-JP" dirty="0" smtClean="0">
                <a:sym typeface="Wingdings" pitchFamily="2" charset="2"/>
              </a:rPr>
              <a:t>  </a:t>
            </a:r>
            <a:endParaRPr kumimoji="1" lang="ja-JP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77" y="1916832"/>
            <a:ext cx="3312368" cy="4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" name="グループ化 94"/>
          <p:cNvGrpSpPr/>
          <p:nvPr/>
        </p:nvGrpSpPr>
        <p:grpSpPr>
          <a:xfrm>
            <a:off x="3765103" y="2564904"/>
            <a:ext cx="5127377" cy="369332"/>
            <a:chOff x="3779911" y="2699628"/>
            <a:chExt cx="5127377" cy="369332"/>
          </a:xfrm>
        </p:grpSpPr>
        <p:sp>
          <p:nvSpPr>
            <p:cNvPr id="100" name="テキスト ボックス 99"/>
            <p:cNvSpPr txBox="1"/>
            <p:nvPr/>
          </p:nvSpPr>
          <p:spPr>
            <a:xfrm>
              <a:off x="3779911" y="2699628"/>
              <a:ext cx="3995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ym typeface="Wingdings" pitchFamily="2" charset="2"/>
                </a:rPr>
                <a:t> </a:t>
              </a:r>
              <a:r>
                <a:rPr lang="en-US" altLang="ja-JP" dirty="0" smtClean="0">
                  <a:sym typeface="Wingdings" pitchFamily="2" charset="2"/>
                </a:rPr>
                <a:t>All Gauge bosons becomes massive</a:t>
              </a:r>
              <a:r>
                <a:rPr kumimoji="1" lang="en-US" altLang="ja-JP" dirty="0" smtClean="0">
                  <a:sym typeface="Wingdings" pitchFamily="2" charset="2"/>
                </a:rPr>
                <a:t>  </a:t>
              </a:r>
              <a:endParaRPr kumimoji="1" lang="ja-JP" altLang="en-US" dirty="0"/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7457339" y="2699628"/>
              <a:ext cx="1449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（</a:t>
              </a:r>
              <a:r>
                <a:rPr kumimoji="1" lang="en-US" altLang="ja-JP" dirty="0" smtClean="0"/>
                <a:t>Higgs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mass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4218023" y="1475492"/>
            <a:ext cx="354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(Only) global </a:t>
            </a:r>
            <a:r>
              <a:rPr kumimoji="1" lang="en-US" altLang="ja-JP" dirty="0" smtClean="0"/>
              <a:t>Z</a:t>
            </a:r>
            <a:r>
              <a:rPr kumimoji="1" lang="en-US" altLang="ja-JP" baseline="-25000" dirty="0" smtClean="0"/>
              <a:t>2 </a:t>
            </a:r>
            <a:r>
              <a:rPr lang="ja-JP" altLang="en-US" dirty="0" smtClean="0"/>
              <a:t> </a:t>
            </a:r>
            <a:r>
              <a:rPr lang="en-US" altLang="ja-JP" dirty="0" smtClean="0"/>
              <a:t>gauge symmetry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779912" y="3143870"/>
            <a:ext cx="5256585" cy="1509266"/>
            <a:chOff x="3707903" y="3338408"/>
            <a:chExt cx="5256585" cy="1509266"/>
          </a:xfrm>
        </p:grpSpPr>
        <p:sp>
          <p:nvSpPr>
            <p:cNvPr id="105" name="テキスト ボックス 104"/>
            <p:cNvSpPr txBox="1"/>
            <p:nvPr/>
          </p:nvSpPr>
          <p:spPr>
            <a:xfrm>
              <a:off x="3707903" y="3338408"/>
              <a:ext cx="49833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/>
                <a:buChar char="è"/>
              </a:pPr>
              <a:r>
                <a:rPr lang="en-US" altLang="ja-JP" dirty="0" smtClean="0">
                  <a:sym typeface="Wingdings" pitchFamily="2" charset="2"/>
                </a:rPr>
                <a:t>The mean-field </a:t>
              </a:r>
              <a:r>
                <a:rPr lang="en-US" altLang="ja-JP" dirty="0" err="1" smtClean="0">
                  <a:sym typeface="Wingdings" pitchFamily="2" charset="2"/>
                </a:rPr>
                <a:t>ansatz</a:t>
              </a:r>
              <a:r>
                <a:rPr lang="en-US" altLang="ja-JP" dirty="0" smtClean="0">
                  <a:sym typeface="Wingdings" pitchFamily="2" charset="2"/>
                </a:rPr>
                <a:t> is stable against `small’</a:t>
              </a:r>
            </a:p>
            <a:p>
              <a:endParaRPr lang="en-US" altLang="ja-JP" sz="200" dirty="0" smtClean="0">
                <a:sym typeface="Wingdings" pitchFamily="2" charset="2"/>
              </a:endParaRPr>
            </a:p>
            <a:p>
              <a:endParaRPr lang="en-US" altLang="ja-JP" sz="200" dirty="0" smtClean="0">
                <a:sym typeface="Wingdings" pitchFamily="2" charset="2"/>
              </a:endParaRPr>
            </a:p>
            <a:p>
              <a:r>
                <a:rPr lang="en-US" altLang="ja-JP" dirty="0">
                  <a:sym typeface="Wingdings" pitchFamily="2" charset="2"/>
                </a:rPr>
                <a:t> </a:t>
              </a:r>
              <a:r>
                <a:rPr lang="en-US" altLang="ja-JP" dirty="0" smtClean="0">
                  <a:sym typeface="Wingdings" pitchFamily="2" charset="2"/>
                </a:rPr>
                <a:t>    gauge fluctuation (against `confinement’ effect)  </a:t>
              </a:r>
              <a:r>
                <a:rPr kumimoji="1" lang="en-US" altLang="ja-JP" dirty="0" smtClean="0">
                  <a:sym typeface="Wingdings" pitchFamily="2" charset="2"/>
                </a:rPr>
                <a:t>  </a:t>
              </a:r>
              <a:endParaRPr kumimoji="1" lang="ja-JP" altLang="en-US" dirty="0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3707904" y="4139788"/>
              <a:ext cx="52565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/>
                <a:buChar char="è"/>
              </a:pPr>
              <a:r>
                <a:rPr lang="en-US" altLang="ja-JP" dirty="0" smtClean="0">
                  <a:sym typeface="Wingdings" pitchFamily="2" charset="2"/>
                </a:rPr>
                <a:t>Each spinon</a:t>
              </a:r>
              <a:r>
                <a:rPr lang="ja-JP" altLang="en-US" dirty="0">
                  <a:sym typeface="Wingdings" pitchFamily="2" charset="2"/>
                </a:rPr>
                <a:t> </a:t>
              </a:r>
              <a:r>
                <a:rPr lang="en-US" altLang="ja-JP" dirty="0" smtClean="0">
                  <a:sym typeface="Wingdings" pitchFamily="2" charset="2"/>
                </a:rPr>
                <a:t>is supposed to be liberated from its</a:t>
              </a:r>
            </a:p>
            <a:p>
              <a:endParaRPr lang="en-US" altLang="ja-JP" sz="200" dirty="0">
                <a:sym typeface="Wingdings" pitchFamily="2" charset="2"/>
              </a:endParaRPr>
            </a:p>
            <a:p>
              <a:endParaRPr lang="en-US" altLang="ja-JP" sz="200" dirty="0" smtClean="0">
                <a:sym typeface="Wingdings" pitchFamily="2" charset="2"/>
              </a:endParaRPr>
            </a:p>
            <a:p>
              <a:r>
                <a:rPr lang="en-US" altLang="ja-JP" dirty="0" smtClean="0">
                  <a:sym typeface="Wingdings" pitchFamily="2" charset="2"/>
                </a:rPr>
                <a:t> </a:t>
              </a:r>
              <a:r>
                <a:rPr lang="en-US" altLang="ja-JP" dirty="0" err="1" smtClean="0">
                  <a:sym typeface="Wingdings" pitchFamily="2" charset="2"/>
                </a:rPr>
                <a:t>parter</a:t>
              </a:r>
              <a:r>
                <a:rPr lang="en-US" altLang="ja-JP" dirty="0" smtClean="0">
                  <a:sym typeface="Wingdings" pitchFamily="2" charset="2"/>
                </a:rPr>
                <a:t>, only to  become a well-defined</a:t>
              </a:r>
              <a:r>
                <a:rPr lang="ja-JP" altLang="en-US" dirty="0" smtClean="0">
                  <a:sym typeface="Wingdings" pitchFamily="2" charset="2"/>
                </a:rPr>
                <a:t> </a:t>
              </a:r>
              <a:r>
                <a:rPr lang="en-US" altLang="ja-JP" dirty="0" smtClean="0">
                  <a:sym typeface="Wingdings" pitchFamily="2" charset="2"/>
                </a:rPr>
                <a:t>excitation.</a:t>
              </a:r>
              <a:r>
                <a:rPr kumimoji="1" lang="en-US" altLang="ja-JP" dirty="0" smtClean="0">
                  <a:sym typeface="Wingdings" pitchFamily="2" charset="2"/>
                </a:rPr>
                <a:t> </a:t>
              </a:r>
              <a:endParaRPr kumimoji="1" lang="ja-JP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50860"/>
            <a:ext cx="5057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20" y="1927168"/>
            <a:ext cx="4953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8238306" y="2132856"/>
            <a:ext cx="870198" cy="369332"/>
            <a:chOff x="7020272" y="1484784"/>
            <a:chExt cx="870198" cy="36933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7020272" y="1484784"/>
              <a:ext cx="558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</a:t>
              </a:r>
              <a:r>
                <a:rPr kumimoji="1" lang="en-US" altLang="ja-JP" dirty="0" smtClean="0"/>
                <a:t>or  </a:t>
              </a:r>
              <a:endParaRPr kumimoji="1" lang="ja-JP" altLang="en-US" dirty="0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520974"/>
              <a:ext cx="4381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" name="テキスト ボックス 77"/>
          <p:cNvSpPr txBox="1"/>
          <p:nvPr/>
        </p:nvSpPr>
        <p:spPr>
          <a:xfrm>
            <a:off x="6568059" y="44624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Shindou-Momoi</a:t>
            </a:r>
            <a:r>
              <a:rPr kumimoji="1" lang="en-US" altLang="ja-JP" dirty="0" smtClean="0"/>
              <a:t> (‘09)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96136" y="4725144"/>
            <a:ext cx="29251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sym typeface="Wingdings" pitchFamily="2" charset="2"/>
              </a:rPr>
              <a:t> Z</a:t>
            </a:r>
            <a:r>
              <a:rPr kumimoji="1" lang="en-US" altLang="ja-JP" sz="3000" baseline="-25000" dirty="0" smtClean="0">
                <a:sym typeface="Wingdings" pitchFamily="2" charset="2"/>
              </a:rPr>
              <a:t>2</a:t>
            </a:r>
            <a:r>
              <a:rPr kumimoji="1" lang="en-US" altLang="ja-JP" sz="3000" dirty="0" smtClean="0">
                <a:sym typeface="Wingdings" pitchFamily="2" charset="2"/>
              </a:rPr>
              <a:t> planar state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195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allAtOnce"/>
      <p:bldP spid="93" grpId="0"/>
      <p:bldP spid="93" grpId="1"/>
      <p:bldP spid="10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mfsum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5077058" cy="366280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55576" y="476672"/>
            <a:ext cx="2214578" cy="3429024"/>
          </a:xfrm>
          <a:prstGeom prst="rect">
            <a:avLst/>
          </a:prstGeom>
          <a:solidFill>
            <a:srgbClr val="C0C0C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496" y="-27384"/>
            <a:ext cx="63084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u="sng" dirty="0" smtClean="0">
                <a:latin typeface="+mj-lt"/>
              </a:rPr>
              <a:t>When the </a:t>
            </a:r>
            <a:r>
              <a:rPr lang="en-US" altLang="ja-JP" sz="2200" u="sng" dirty="0" err="1" smtClean="0">
                <a:latin typeface="+mj-lt"/>
              </a:rPr>
              <a:t>ferromagentic</a:t>
            </a:r>
            <a:r>
              <a:rPr lang="en-US" altLang="ja-JP" sz="2200" u="sng" dirty="0" smtClean="0">
                <a:latin typeface="+mj-lt"/>
              </a:rPr>
              <a:t> interaction </a:t>
            </a:r>
            <a:r>
              <a:rPr lang="en-US" altLang="ja-JP" sz="2200" u="sng" dirty="0" err="1" smtClean="0">
                <a:latin typeface="+mj-lt"/>
              </a:rPr>
              <a:t>fruther</a:t>
            </a:r>
            <a:r>
              <a:rPr lang="en-US" altLang="ja-JP" sz="2200" u="sng" dirty="0" smtClean="0">
                <a:latin typeface="+mj-lt"/>
              </a:rPr>
              <a:t> increases</a:t>
            </a:r>
            <a:endParaRPr kumimoji="1" lang="en-US" altLang="ja-JP" sz="2200" u="sng" dirty="0" smtClean="0">
              <a:latin typeface="+mj-lt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2497082" y="1888332"/>
            <a:ext cx="4357718" cy="1714512"/>
          </a:xfrm>
          <a:prstGeom prst="line">
            <a:avLst/>
          </a:prstGeom>
          <a:ln w="34925">
            <a:solidFill>
              <a:srgbClr val="00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5836998" y="476672"/>
            <a:ext cx="2762504" cy="3429024"/>
            <a:chOff x="5836998" y="692696"/>
            <a:chExt cx="2762504" cy="3429024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979874" y="2428470"/>
              <a:ext cx="2619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Ferromagnetic </a:t>
              </a:r>
              <a:r>
                <a:rPr kumimoji="1" lang="en-US" altLang="ja-JP" b="1" dirty="0" smtClean="0"/>
                <a:t>state</a:t>
              </a:r>
            </a:p>
            <a:p>
              <a:pPr algn="ctr"/>
              <a:r>
                <a:rPr lang="en-US" altLang="ja-JP" b="1" dirty="0" smtClean="0"/>
                <a:t>(only spin-triplet pairing) </a:t>
              </a:r>
              <a:endParaRPr kumimoji="1" lang="ja-JP" altLang="en-US" b="1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836998" y="692696"/>
              <a:ext cx="2214578" cy="3429024"/>
            </a:xfrm>
            <a:prstGeom prst="rect">
              <a:avLst/>
            </a:prstGeom>
            <a:solidFill>
              <a:srgbClr val="00B0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2979478" y="476672"/>
            <a:ext cx="2357454" cy="3429024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2945" y="2206605"/>
            <a:ext cx="170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smtClean="0">
                <a:solidFill>
                  <a:srgbClr val="0070C0"/>
                </a:solidFill>
                <a:latin typeface="+mj-lt"/>
              </a:rPr>
              <a:t>Z2 planar</a:t>
            </a:r>
            <a:r>
              <a:rPr kumimoji="1" lang="en-US" altLang="ja-JP" b="1" smtClean="0">
                <a:solidFill>
                  <a:srgbClr val="0070C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state </a:t>
            </a:r>
            <a:r>
              <a:rPr lang="en-US" altLang="ja-JP" b="1" dirty="0" smtClean="0">
                <a:solidFill>
                  <a:srgbClr val="0070C0"/>
                </a:solidFill>
              </a:rPr>
              <a:t> 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32547" y="2204864"/>
            <a:ext cx="2808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Collinear antiferromagnetic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(CAF)</a:t>
            </a:r>
            <a:r>
              <a:rPr kumimoji="1" lang="en-US" altLang="ja-JP" dirty="0" smtClean="0"/>
              <a:t> </a:t>
            </a:r>
            <a:r>
              <a:rPr lang="en-US" altLang="ja-JP" dirty="0"/>
              <a:t> </a:t>
            </a:r>
            <a:r>
              <a:rPr kumimoji="1" lang="en-US" altLang="ja-JP" dirty="0" smtClean="0"/>
              <a:t>state </a:t>
            </a:r>
          </a:p>
          <a:p>
            <a:pPr algn="ctr"/>
            <a:r>
              <a:rPr kumimoji="1" lang="en-US" altLang="ja-JP" dirty="0" smtClean="0"/>
              <a:t>(with staggered moment)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03312" y="3128194"/>
            <a:ext cx="3063793" cy="1966282"/>
            <a:chOff x="475320" y="3209494"/>
            <a:chExt cx="3063793" cy="1966282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1979712" y="4806444"/>
              <a:ext cx="1559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Liang, PRL (88)</a:t>
              </a:r>
              <a:endParaRPr kumimoji="1" lang="ja-JP" altLang="en-US" dirty="0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475320" y="3209494"/>
              <a:ext cx="2944552" cy="1774646"/>
              <a:chOff x="5659896" y="3215335"/>
              <a:chExt cx="2944552" cy="1774646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5659896" y="4097429"/>
                <a:ext cx="2944552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kumimoji="1" lang="en-US" altLang="ja-JP" sz="400" dirty="0" smtClean="0"/>
              </a:p>
              <a:p>
                <a:r>
                  <a:rPr lang="en-US" altLang="ja-JP" sz="1600" dirty="0" smtClean="0"/>
                  <a:t> When stagger magnetization</a:t>
                </a:r>
                <a:r>
                  <a:rPr lang="ja-JP" altLang="en-US" sz="1600" dirty="0"/>
                  <a:t> </a:t>
                </a:r>
                <a:r>
                  <a:rPr lang="en-US" altLang="ja-JP" sz="1600" dirty="0" smtClean="0"/>
                  <a:t>is introduced,  the energy is further optimized </a:t>
                </a:r>
                <a:r>
                  <a:rPr lang="ja-JP" altLang="en-US" sz="1600" dirty="0"/>
                  <a:t> </a:t>
                </a:r>
                <a:r>
                  <a:rPr lang="en-US" altLang="ja-JP" sz="1600" dirty="0" smtClean="0"/>
                  <a:t>(CAF)</a:t>
                </a:r>
              </a:p>
            </p:txBody>
          </p:sp>
          <p:cxnSp>
            <p:nvCxnSpPr>
              <p:cNvPr id="49" name="直線矢印コネクタ 48"/>
              <p:cNvCxnSpPr>
                <a:endCxn id="30" idx="2"/>
              </p:cNvCxnSpPr>
              <p:nvPr/>
            </p:nvCxnSpPr>
            <p:spPr>
              <a:xfrm flipV="1">
                <a:off x="6754922" y="3215335"/>
                <a:ext cx="38600" cy="8675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グループ化 14"/>
          <p:cNvGrpSpPr/>
          <p:nvPr/>
        </p:nvGrpSpPr>
        <p:grpSpPr>
          <a:xfrm>
            <a:off x="4283968" y="2858778"/>
            <a:ext cx="4680520" cy="1936633"/>
            <a:chOff x="4283968" y="3074802"/>
            <a:chExt cx="4680520" cy="1936633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283968" y="4365104"/>
              <a:ext cx="46805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Only spin-triplet pairings </a:t>
              </a:r>
            </a:p>
            <a:p>
              <a:endParaRPr lang="en-US" altLang="ja-JP" sz="200" dirty="0" smtClean="0"/>
            </a:p>
            <a:p>
              <a:endParaRPr lang="en-US" altLang="ja-JP" sz="200" dirty="0" smtClean="0"/>
            </a:p>
            <a:p>
              <a:r>
                <a:rPr lang="en-US" altLang="ja-JP" sz="1600" dirty="0" smtClean="0"/>
                <a:t>on NN </a:t>
              </a:r>
              <a:r>
                <a:rPr lang="en-US" altLang="ja-JP" sz="1600" dirty="0" err="1" smtClean="0"/>
                <a:t>ferro</a:t>
              </a:r>
              <a:r>
                <a:rPr lang="en-US" altLang="ja-JP" sz="1600" dirty="0" smtClean="0"/>
                <a:t>-bonds (`flat-band’ state)</a:t>
              </a: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V="1">
              <a:off x="6084168" y="3074802"/>
              <a:ext cx="1008112" cy="12903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179512" y="2348880"/>
            <a:ext cx="29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dirty="0" smtClean="0"/>
              <a:t>-flux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state on each </a:t>
            </a:r>
            <a:r>
              <a:rPr lang="ja-JP" altLang="en-US" dirty="0" smtClean="0"/>
              <a:t>□</a:t>
            </a:r>
            <a:r>
              <a:rPr lang="en-US" altLang="ja-JP" dirty="0" smtClean="0"/>
              <a:t>-lattice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980048" y="404664"/>
            <a:ext cx="2456048" cy="2161105"/>
            <a:chOff x="8884704" y="547815"/>
            <a:chExt cx="2456048" cy="2161105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8884704" y="1786936"/>
              <a:ext cx="2456048" cy="921984"/>
              <a:chOff x="2908040" y="1786936"/>
              <a:chExt cx="2456048" cy="921984"/>
            </a:xfrm>
          </p:grpSpPr>
          <p:cxnSp>
            <p:nvCxnSpPr>
              <p:cNvPr id="21" name="直線矢印コネクタ 20"/>
              <p:cNvCxnSpPr/>
              <p:nvPr/>
            </p:nvCxnSpPr>
            <p:spPr>
              <a:xfrm flipH="1">
                <a:off x="4434633" y="1786936"/>
                <a:ext cx="166817" cy="417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フリーフォーム 51"/>
              <p:cNvSpPr/>
              <p:nvPr/>
            </p:nvSpPr>
            <p:spPr>
              <a:xfrm>
                <a:off x="2908040" y="2214934"/>
                <a:ext cx="2456048" cy="493986"/>
              </a:xfrm>
              <a:custGeom>
                <a:avLst/>
                <a:gdLst>
                  <a:gd name="connsiteX0" fmla="*/ 0 w 2758965"/>
                  <a:gd name="connsiteY0" fmla="*/ 493986 h 493986"/>
                  <a:gd name="connsiteX1" fmla="*/ 646386 w 2758965"/>
                  <a:gd name="connsiteY1" fmla="*/ 289035 h 493986"/>
                  <a:gd name="connsiteX2" fmla="*/ 1608083 w 2758965"/>
                  <a:gd name="connsiteY2" fmla="*/ 52552 h 493986"/>
                  <a:gd name="connsiteX3" fmla="*/ 2317531 w 2758965"/>
                  <a:gd name="connsiteY3" fmla="*/ 5255 h 493986"/>
                  <a:gd name="connsiteX4" fmla="*/ 2758965 w 2758965"/>
                  <a:gd name="connsiteY4" fmla="*/ 21021 h 493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8965" h="493986">
                    <a:moveTo>
                      <a:pt x="0" y="493986"/>
                    </a:moveTo>
                    <a:cubicBezTo>
                      <a:pt x="189186" y="428296"/>
                      <a:pt x="378372" y="362607"/>
                      <a:pt x="646386" y="289035"/>
                    </a:cubicBezTo>
                    <a:cubicBezTo>
                      <a:pt x="914400" y="215463"/>
                      <a:pt x="1329559" y="99849"/>
                      <a:pt x="1608083" y="52552"/>
                    </a:cubicBezTo>
                    <a:cubicBezTo>
                      <a:pt x="1886607" y="5255"/>
                      <a:pt x="2125717" y="10510"/>
                      <a:pt x="2317531" y="5255"/>
                    </a:cubicBezTo>
                    <a:cubicBezTo>
                      <a:pt x="2509345" y="0"/>
                      <a:pt x="2634155" y="10510"/>
                      <a:pt x="2758965" y="21021"/>
                    </a:cubicBezTo>
                  </a:path>
                </a:pathLst>
              </a:cu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" name="グループ化 35"/>
            <p:cNvGrpSpPr>
              <a:grpSpLocks noChangeAspect="1"/>
            </p:cNvGrpSpPr>
            <p:nvPr/>
          </p:nvGrpSpPr>
          <p:grpSpPr>
            <a:xfrm>
              <a:off x="9880807" y="547815"/>
              <a:ext cx="1459945" cy="1369017"/>
              <a:chOff x="8820472" y="1069717"/>
              <a:chExt cx="2359282" cy="2287275"/>
            </a:xfrm>
          </p:grpSpPr>
          <p:grpSp>
            <p:nvGrpSpPr>
              <p:cNvPr id="37" name="グループ化 36"/>
              <p:cNvGrpSpPr/>
              <p:nvPr/>
            </p:nvGrpSpPr>
            <p:grpSpPr>
              <a:xfrm>
                <a:off x="9053463" y="1330305"/>
                <a:ext cx="1852644" cy="1793811"/>
                <a:chOff x="6926584" y="1988721"/>
                <a:chExt cx="1852644" cy="1793811"/>
              </a:xfrm>
            </p:grpSpPr>
            <p:cxnSp>
              <p:nvCxnSpPr>
                <p:cNvPr id="69" name="直線コネクタ 68"/>
                <p:cNvCxnSpPr/>
                <p:nvPr/>
              </p:nvCxnSpPr>
              <p:spPr>
                <a:xfrm>
                  <a:off x="7852744" y="1991550"/>
                  <a:ext cx="926160" cy="891858"/>
                </a:xfrm>
                <a:prstGeom prst="line">
                  <a:avLst/>
                </a:prstGeom>
                <a:ln w="12700">
                  <a:solidFill>
                    <a:srgbClr val="085F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正方形/長方形 69"/>
                <p:cNvSpPr/>
                <p:nvPr/>
              </p:nvSpPr>
              <p:spPr>
                <a:xfrm>
                  <a:off x="7852744" y="1988723"/>
                  <a:ext cx="926160" cy="8918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>
                <a:xfrm>
                  <a:off x="6926584" y="1988723"/>
                  <a:ext cx="926160" cy="8918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正方形/長方形 71"/>
                <p:cNvSpPr/>
                <p:nvPr/>
              </p:nvSpPr>
              <p:spPr>
                <a:xfrm>
                  <a:off x="7853068" y="2890674"/>
                  <a:ext cx="926160" cy="8918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正方形/長方形 72"/>
                <p:cNvSpPr/>
                <p:nvPr/>
              </p:nvSpPr>
              <p:spPr>
                <a:xfrm>
                  <a:off x="6926908" y="2890674"/>
                  <a:ext cx="926160" cy="8918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4" name="直線コネクタ 73"/>
                <p:cNvCxnSpPr/>
                <p:nvPr/>
              </p:nvCxnSpPr>
              <p:spPr>
                <a:xfrm rot="10800000" flipV="1">
                  <a:off x="6926908" y="1988723"/>
                  <a:ext cx="1851671" cy="1793809"/>
                </a:xfrm>
                <a:prstGeom prst="line">
                  <a:avLst/>
                </a:prstGeom>
                <a:ln>
                  <a:solidFill>
                    <a:srgbClr val="085F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 rot="10800000" flipV="1">
                  <a:off x="7852744" y="2856695"/>
                  <a:ext cx="925837" cy="925837"/>
                </a:xfrm>
                <a:prstGeom prst="line">
                  <a:avLst/>
                </a:prstGeom>
                <a:ln>
                  <a:solidFill>
                    <a:srgbClr val="085F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 rot="10800000" flipV="1">
                  <a:off x="7002967" y="1988721"/>
                  <a:ext cx="849777" cy="840250"/>
                </a:xfrm>
                <a:prstGeom prst="line">
                  <a:avLst/>
                </a:prstGeom>
                <a:ln>
                  <a:solidFill>
                    <a:srgbClr val="085F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>
                  <a:off x="6926908" y="2890674"/>
                  <a:ext cx="926160" cy="891858"/>
                </a:xfrm>
                <a:prstGeom prst="line">
                  <a:avLst/>
                </a:prstGeom>
                <a:ln w="9525">
                  <a:solidFill>
                    <a:srgbClr val="085F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6926908" y="1988723"/>
                  <a:ext cx="1851671" cy="1793809"/>
                </a:xfrm>
                <a:prstGeom prst="line">
                  <a:avLst/>
                </a:prstGeom>
                <a:ln w="9525">
                  <a:solidFill>
                    <a:srgbClr val="085F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グループ化 37"/>
              <p:cNvGrpSpPr/>
              <p:nvPr/>
            </p:nvGrpSpPr>
            <p:grpSpPr>
              <a:xfrm>
                <a:off x="8820472" y="1717789"/>
                <a:ext cx="487074" cy="977640"/>
                <a:chOff x="6012160" y="1628800"/>
                <a:chExt cx="487074" cy="977640"/>
              </a:xfrm>
            </p:grpSpPr>
            <p:sp>
              <p:nvSpPr>
                <p:cNvPr id="67" name="正方形/長方形 66"/>
                <p:cNvSpPr/>
                <p:nvPr/>
              </p:nvSpPr>
              <p:spPr>
                <a:xfrm>
                  <a:off x="6012160" y="249289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正方形/長方形 67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9" name="グループ化 38"/>
              <p:cNvGrpSpPr/>
              <p:nvPr/>
            </p:nvGrpSpPr>
            <p:grpSpPr>
              <a:xfrm>
                <a:off x="10692680" y="1717789"/>
                <a:ext cx="487074" cy="977640"/>
                <a:chOff x="7884368" y="1628800"/>
                <a:chExt cx="487074" cy="977640"/>
              </a:xfrm>
            </p:grpSpPr>
            <p:sp>
              <p:nvSpPr>
                <p:cNvPr id="65" name="正方形/長方形 64"/>
                <p:cNvSpPr/>
                <p:nvPr/>
              </p:nvSpPr>
              <p:spPr>
                <a:xfrm>
                  <a:off x="7884368" y="249289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正方形/長方形 65"/>
                <p:cNvSpPr/>
                <p:nvPr/>
              </p:nvSpPr>
              <p:spPr>
                <a:xfrm>
                  <a:off x="7884368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0" name="グループ化 39"/>
              <p:cNvGrpSpPr/>
              <p:nvPr/>
            </p:nvGrpSpPr>
            <p:grpSpPr>
              <a:xfrm>
                <a:off x="9701550" y="1717789"/>
                <a:ext cx="487074" cy="977640"/>
                <a:chOff x="6012160" y="1628800"/>
                <a:chExt cx="487074" cy="977640"/>
              </a:xfrm>
            </p:grpSpPr>
            <p:sp>
              <p:nvSpPr>
                <p:cNvPr id="63" name="正方形/長方形 62"/>
                <p:cNvSpPr/>
                <p:nvPr/>
              </p:nvSpPr>
              <p:spPr>
                <a:xfrm>
                  <a:off x="6012160" y="249289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1" name="グループ化 40"/>
              <p:cNvGrpSpPr/>
              <p:nvPr/>
            </p:nvGrpSpPr>
            <p:grpSpPr>
              <a:xfrm rot="16200000">
                <a:off x="9765067" y="1709299"/>
                <a:ext cx="487074" cy="1080120"/>
                <a:chOff x="6012160" y="1628800"/>
                <a:chExt cx="487074" cy="1080120"/>
              </a:xfrm>
            </p:grpSpPr>
            <p:sp>
              <p:nvSpPr>
                <p:cNvPr id="59" name="正方形/長方形 58"/>
                <p:cNvSpPr/>
                <p:nvPr/>
              </p:nvSpPr>
              <p:spPr>
                <a:xfrm>
                  <a:off x="6012160" y="259537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正方形/長方形 61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" name="グループ化 41"/>
              <p:cNvGrpSpPr/>
              <p:nvPr/>
            </p:nvGrpSpPr>
            <p:grpSpPr>
              <a:xfrm rot="16200000">
                <a:off x="9765067" y="2573395"/>
                <a:ext cx="487074" cy="1080120"/>
                <a:chOff x="6012160" y="1628800"/>
                <a:chExt cx="487074" cy="1080120"/>
              </a:xfrm>
            </p:grpSpPr>
            <p:sp>
              <p:nvSpPr>
                <p:cNvPr id="47" name="正方形/長方形 46"/>
                <p:cNvSpPr/>
                <p:nvPr/>
              </p:nvSpPr>
              <p:spPr>
                <a:xfrm>
                  <a:off x="6012160" y="259537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正方形/長方形 57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3" name="グループ化 42"/>
              <p:cNvGrpSpPr/>
              <p:nvPr/>
            </p:nvGrpSpPr>
            <p:grpSpPr>
              <a:xfrm rot="16200000">
                <a:off x="9765067" y="773194"/>
                <a:ext cx="487074" cy="1080120"/>
                <a:chOff x="6012160" y="1628800"/>
                <a:chExt cx="487074" cy="1080120"/>
              </a:xfrm>
            </p:grpSpPr>
            <p:sp>
              <p:nvSpPr>
                <p:cNvPr id="45" name="正方形/長方形 44"/>
                <p:cNvSpPr/>
                <p:nvPr/>
              </p:nvSpPr>
              <p:spPr>
                <a:xfrm>
                  <a:off x="6012160" y="2595376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>
                  <a:off x="6012160" y="1628800"/>
                  <a:ext cx="487074" cy="1135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1" name="正方形/長方形 10"/>
          <p:cNvSpPr/>
          <p:nvPr/>
        </p:nvSpPr>
        <p:spPr>
          <a:xfrm>
            <a:off x="4283968" y="4725144"/>
            <a:ext cx="46805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US" altLang="ja-JP" sz="1700" dirty="0"/>
              <a:t>(When projected to the spin-Hilbert space)</a:t>
            </a:r>
          </a:p>
          <a:p>
            <a:endParaRPr lang="en-US" altLang="ja-JP" sz="100" dirty="0"/>
          </a:p>
          <a:p>
            <a:r>
              <a:rPr lang="ja-JP" altLang="en-US" dirty="0"/>
              <a:t>　　</a:t>
            </a:r>
            <a:r>
              <a:rPr lang="en-US" altLang="ja-JP" sz="1700" dirty="0"/>
              <a:t>reduces to a fully polarized ferromagnetic </a:t>
            </a:r>
            <a:r>
              <a:rPr lang="en-US" altLang="ja-JP" sz="1700" dirty="0" smtClean="0"/>
              <a:t>state.</a:t>
            </a:r>
            <a:endParaRPr lang="ja-JP" altLang="en-US" sz="17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67544" y="5601434"/>
            <a:ext cx="8208912" cy="1091336"/>
            <a:chOff x="539552" y="5685636"/>
            <a:chExt cx="8208912" cy="1091336"/>
          </a:xfrm>
        </p:grpSpPr>
        <p:grpSp>
          <p:nvGrpSpPr>
            <p:cNvPr id="79" name="グループ化 78"/>
            <p:cNvGrpSpPr/>
            <p:nvPr/>
          </p:nvGrpSpPr>
          <p:grpSpPr>
            <a:xfrm>
              <a:off x="1216243" y="6309320"/>
              <a:ext cx="7532221" cy="467652"/>
              <a:chOff x="1007247" y="1277482"/>
              <a:chExt cx="7532221" cy="467652"/>
            </a:xfrm>
          </p:grpSpPr>
          <p:pic>
            <p:nvPicPr>
              <p:cNvPr id="80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07247" y="1277482"/>
                <a:ext cx="2203629" cy="467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82" name="グループ化 81"/>
              <p:cNvGrpSpPr/>
              <p:nvPr/>
            </p:nvGrpSpPr>
            <p:grpSpPr>
              <a:xfrm>
                <a:off x="3799838" y="1323633"/>
                <a:ext cx="4739630" cy="371242"/>
                <a:chOff x="3799838" y="1323633"/>
                <a:chExt cx="4739630" cy="371242"/>
              </a:xfrm>
            </p:grpSpPr>
            <p:pic>
              <p:nvPicPr>
                <p:cNvPr id="86" name="Picture 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799838" y="1332925"/>
                  <a:ext cx="40195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7" name="Picture 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215618" y="1373307"/>
                  <a:ext cx="323850" cy="247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8" name="テキスト ボックス 87"/>
                <p:cNvSpPr txBox="1"/>
                <p:nvPr/>
              </p:nvSpPr>
              <p:spPr>
                <a:xfrm>
                  <a:off x="7812360" y="1323633"/>
                  <a:ext cx="4523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for</a:t>
                  </a:r>
                  <a:endParaRPr kumimoji="1" lang="ja-JP" altLang="en-US" dirty="0"/>
                </a:p>
              </p:txBody>
            </p:sp>
          </p:grpSp>
        </p:grpSp>
        <p:sp>
          <p:nvSpPr>
            <p:cNvPr id="20" name="テキスト ボックス 19"/>
            <p:cNvSpPr txBox="1"/>
            <p:nvPr/>
          </p:nvSpPr>
          <p:spPr>
            <a:xfrm>
              <a:off x="539552" y="5685636"/>
              <a:ext cx="7722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kumimoji="1" lang="en-US" altLang="ja-JP" dirty="0" smtClean="0"/>
                <a:t>Slave-boson Mean-field Theory replace the local constraint by the global one,</a:t>
              </a:r>
            </a:p>
            <a:p>
              <a:endParaRPr kumimoji="1" lang="en-US" altLang="ja-JP" sz="200" dirty="0" smtClean="0"/>
            </a:p>
            <a:p>
              <a:endParaRPr kumimoji="1" lang="en-US" altLang="ja-JP" sz="200" dirty="0" smtClean="0"/>
            </a:p>
            <a:p>
              <a:r>
                <a:rPr lang="en-US" altLang="ja-JP" dirty="0" smtClean="0"/>
                <a:t>      so that the BCS w.f. generally ranges over unphysical Hilbert space. </a:t>
              </a:r>
              <a:endParaRPr kumimoji="1" lang="ja-JP" altLang="en-US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156176" y="5301208"/>
            <a:ext cx="2795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err="1" smtClean="0"/>
              <a:t>Shindou-Yunoki-Momoi</a:t>
            </a:r>
            <a:r>
              <a:rPr kumimoji="1" lang="en-US" altLang="ja-JP" sz="1600" b="1" dirty="0" smtClean="0"/>
              <a:t> (2011)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23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190347" y="34058"/>
            <a:ext cx="400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latin typeface="+mj-lt"/>
              </a:rPr>
              <a:t>Variational Monte Carlo (VMC)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5496" y="476672"/>
            <a:ext cx="9041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Variational MC  </a:t>
            </a:r>
            <a:r>
              <a:rPr lang="en-US" altLang="ja-JP" dirty="0" smtClean="0">
                <a:sym typeface="Wingdings" pitchFamily="2" charset="2"/>
              </a:rPr>
              <a:t></a:t>
            </a:r>
            <a:r>
              <a:rPr lang="ja-JP" altLang="en-US" dirty="0" smtClean="0">
                <a:sym typeface="Wingdings" pitchFamily="2" charset="2"/>
              </a:rPr>
              <a:t>　</a:t>
            </a:r>
            <a:r>
              <a:rPr lang="en-US" altLang="ja-JP" dirty="0" smtClean="0">
                <a:sym typeface="Wingdings" pitchFamily="2" charset="2"/>
              </a:rPr>
              <a:t>(1) Construct many-body BCS wavefunctions from MF-</a:t>
            </a:r>
            <a:r>
              <a:rPr lang="en-US" altLang="ja-JP" dirty="0" err="1" smtClean="0">
                <a:sym typeface="Wingdings" pitchFamily="2" charset="2"/>
              </a:rPr>
              <a:t>BdG</a:t>
            </a:r>
            <a:r>
              <a:rPr lang="en-US" altLang="ja-JP" dirty="0" smtClean="0">
                <a:sym typeface="Wingdings" pitchFamily="2" charset="2"/>
              </a:rPr>
              <a:t> Hamiltonian.</a:t>
            </a:r>
          </a:p>
          <a:p>
            <a:endParaRPr lang="en-US" altLang="ja-JP" sz="200" dirty="0" smtClean="0">
              <a:sym typeface="Wingdings" pitchFamily="2" charset="2"/>
            </a:endParaRPr>
          </a:p>
          <a:p>
            <a:endParaRPr lang="en-US" altLang="ja-JP" sz="200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                                         (2)  Project the wavefunctions onto the spin Hilbert space.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740451" y="1268760"/>
            <a:ext cx="235994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700" dirty="0" err="1" smtClean="0"/>
              <a:t>Shindou</a:t>
            </a:r>
            <a:r>
              <a:rPr kumimoji="1" lang="en-US" altLang="ja-JP" sz="1700" dirty="0" smtClean="0"/>
              <a:t>, </a:t>
            </a:r>
            <a:r>
              <a:rPr kumimoji="1" lang="en-US" altLang="ja-JP" sz="1700" dirty="0" err="1" smtClean="0"/>
              <a:t>Yunoki</a:t>
            </a:r>
            <a:r>
              <a:rPr kumimoji="1" lang="en-US" altLang="ja-JP" sz="1700" dirty="0" smtClean="0"/>
              <a:t> </a:t>
            </a:r>
            <a:r>
              <a:rPr lang="en-US" altLang="ja-JP" sz="1700" dirty="0" smtClean="0"/>
              <a:t>and </a:t>
            </a:r>
          </a:p>
          <a:p>
            <a:r>
              <a:rPr lang="en-US" altLang="ja-JP" sz="1700" dirty="0" err="1" smtClean="0"/>
              <a:t>Momoi</a:t>
            </a:r>
            <a:r>
              <a:rPr lang="en-US" altLang="ja-JP" sz="1700" dirty="0" smtClean="0"/>
              <a:t>, arXiv1106.5333</a:t>
            </a:r>
          </a:p>
          <a:p>
            <a:endParaRPr lang="en-US" altLang="ja-JP" sz="100" dirty="0" smtClean="0"/>
          </a:p>
        </p:txBody>
      </p:sp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66" y="3429000"/>
            <a:ext cx="7556698" cy="142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グループ化 74"/>
          <p:cNvGrpSpPr/>
          <p:nvPr/>
        </p:nvGrpSpPr>
        <p:grpSpPr>
          <a:xfrm>
            <a:off x="5580112" y="2049413"/>
            <a:ext cx="3218103" cy="1307579"/>
            <a:chOff x="5796136" y="3668285"/>
            <a:chExt cx="3218103" cy="1307579"/>
          </a:xfrm>
        </p:grpSpPr>
        <p:pic>
          <p:nvPicPr>
            <p:cNvPr id="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604389"/>
              <a:ext cx="28575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668285"/>
              <a:ext cx="3218103" cy="840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9" name="グループ化 78"/>
          <p:cNvGrpSpPr/>
          <p:nvPr/>
        </p:nvGrpSpPr>
        <p:grpSpPr>
          <a:xfrm>
            <a:off x="228018" y="1268760"/>
            <a:ext cx="4864294" cy="1947425"/>
            <a:chOff x="228018" y="3212976"/>
            <a:chExt cx="4864294" cy="1947425"/>
          </a:xfrm>
        </p:grpSpPr>
        <p:pic>
          <p:nvPicPr>
            <p:cNvPr id="8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582308"/>
              <a:ext cx="4768784" cy="79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228018" y="3212976"/>
              <a:ext cx="4386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u="sng" dirty="0" smtClean="0"/>
                <a:t>BCS </a:t>
              </a:r>
              <a:r>
                <a:rPr lang="en-US" altLang="ja-JP" u="sng" dirty="0" err="1" smtClean="0"/>
                <a:t>wavefunction</a:t>
              </a:r>
              <a:r>
                <a:rPr lang="en-US" altLang="ja-JP" u="sng" dirty="0" smtClean="0"/>
                <a:t> for `parity-mixed’ SC state </a:t>
              </a:r>
              <a:endParaRPr kumimoji="1" lang="ja-JP" altLang="en-US" u="sng" dirty="0"/>
            </a:p>
          </p:txBody>
        </p:sp>
        <p:grpSp>
          <p:nvGrpSpPr>
            <p:cNvPr id="82" name="グループ化 81"/>
            <p:cNvGrpSpPr/>
            <p:nvPr/>
          </p:nvGrpSpPr>
          <p:grpSpPr>
            <a:xfrm>
              <a:off x="395536" y="4437112"/>
              <a:ext cx="4465315" cy="723289"/>
              <a:chOff x="395536" y="4437112"/>
              <a:chExt cx="4465315" cy="723289"/>
            </a:xfrm>
          </p:grpSpPr>
          <p:pic>
            <p:nvPicPr>
              <p:cNvPr id="8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4437112"/>
                <a:ext cx="3601219" cy="723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4" name="テキスト ボックス 83"/>
              <p:cNvSpPr txBox="1"/>
              <p:nvPr/>
            </p:nvSpPr>
            <p:spPr>
              <a:xfrm>
                <a:off x="395536" y="4571836"/>
                <a:ext cx="779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where</a:t>
                </a:r>
                <a:endParaRPr kumimoji="1" lang="ja-JP" altLang="en-US" dirty="0"/>
              </a:p>
            </p:txBody>
          </p:sp>
        </p:grpSp>
      </p:grpSp>
      <p:grpSp>
        <p:nvGrpSpPr>
          <p:cNvPr id="86" name="グループ化 85"/>
          <p:cNvGrpSpPr/>
          <p:nvPr/>
        </p:nvGrpSpPr>
        <p:grpSpPr>
          <a:xfrm>
            <a:off x="321593" y="5075892"/>
            <a:ext cx="8426871" cy="1593468"/>
            <a:chOff x="213689" y="5147900"/>
            <a:chExt cx="8426871" cy="1593468"/>
          </a:xfrm>
        </p:grpSpPr>
        <p:grpSp>
          <p:nvGrpSpPr>
            <p:cNvPr id="87" name="グループ化 86"/>
            <p:cNvGrpSpPr/>
            <p:nvPr/>
          </p:nvGrpSpPr>
          <p:grpSpPr>
            <a:xfrm>
              <a:off x="213689" y="5147900"/>
              <a:ext cx="7707663" cy="1593468"/>
              <a:chOff x="213689" y="5147900"/>
              <a:chExt cx="7707663" cy="1593468"/>
            </a:xfrm>
          </p:grpSpPr>
          <p:grpSp>
            <p:nvGrpSpPr>
              <p:cNvPr id="89" name="グループ化 88"/>
              <p:cNvGrpSpPr/>
              <p:nvPr/>
            </p:nvGrpSpPr>
            <p:grpSpPr>
              <a:xfrm>
                <a:off x="213689" y="5147900"/>
                <a:ext cx="7707663" cy="1593468"/>
                <a:chOff x="645737" y="5219908"/>
                <a:chExt cx="7707663" cy="1593468"/>
              </a:xfrm>
            </p:grpSpPr>
            <p:grpSp>
              <p:nvGrpSpPr>
                <p:cNvPr id="91" name="グループ化 90"/>
                <p:cNvGrpSpPr/>
                <p:nvPr/>
              </p:nvGrpSpPr>
              <p:grpSpPr>
                <a:xfrm>
                  <a:off x="827584" y="5623520"/>
                  <a:ext cx="7525816" cy="1189856"/>
                  <a:chOff x="432520" y="5556473"/>
                  <a:chExt cx="7525816" cy="1189856"/>
                </a:xfrm>
              </p:grpSpPr>
              <p:pic>
                <p:nvPicPr>
                  <p:cNvPr id="109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5556473"/>
                    <a:ext cx="4314825" cy="6858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10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77136" y="5804123"/>
                    <a:ext cx="1981200" cy="438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11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520" y="6165304"/>
                    <a:ext cx="4762500" cy="5810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645737" y="5219908"/>
                  <a:ext cx="44624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u="sng" dirty="0" smtClean="0"/>
                    <a:t>Representation</a:t>
                  </a:r>
                  <a:r>
                    <a:rPr kumimoji="1" lang="en-US" altLang="ja-JP" u="sng" dirty="0" smtClean="0"/>
                    <a:t> with respect to  binary </a:t>
                  </a:r>
                  <a:r>
                    <a:rPr kumimoji="1" lang="en-US" altLang="ja-JP" u="sng" dirty="0" err="1" smtClean="0"/>
                    <a:t>config</a:t>
                  </a:r>
                  <a:r>
                    <a:rPr lang="en-US" altLang="ja-JP" u="sng" dirty="0"/>
                    <a:t>.</a:t>
                  </a:r>
                  <a:endParaRPr kumimoji="1" lang="ja-JP" altLang="en-US" u="sng" dirty="0"/>
                </a:p>
              </p:txBody>
            </p:sp>
          </p:grpSp>
          <p:sp>
            <p:nvSpPr>
              <p:cNvPr id="90" name="テキスト ボックス 89"/>
              <p:cNvSpPr txBox="1"/>
              <p:nvPr/>
            </p:nvSpPr>
            <p:spPr>
              <a:xfrm>
                <a:off x="5076056" y="5733256"/>
                <a:ext cx="9103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 smtClean="0"/>
                  <a:t>where</a:t>
                </a:r>
                <a:endParaRPr kumimoji="1" lang="ja-JP" altLang="en-US" sz="2200" dirty="0"/>
              </a:p>
            </p:txBody>
          </p:sp>
        </p:grpSp>
        <p:sp>
          <p:nvSpPr>
            <p:cNvPr id="88" name="テキスト ボックス 87"/>
            <p:cNvSpPr txBox="1"/>
            <p:nvPr/>
          </p:nvSpPr>
          <p:spPr>
            <a:xfrm>
              <a:off x="5220072" y="6237312"/>
              <a:ext cx="34204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/>
                <a:t>: N*N anti-symmetric matrix</a:t>
              </a:r>
              <a:endParaRPr kumimoji="1" lang="ja-JP" altLang="en-US" sz="2200" dirty="0"/>
            </a:p>
          </p:txBody>
        </p:sp>
      </p:grpSp>
      <p:sp>
        <p:nvSpPr>
          <p:cNvPr id="112" name="テキスト ボックス 111"/>
          <p:cNvSpPr txBox="1"/>
          <p:nvPr/>
        </p:nvSpPr>
        <p:spPr>
          <a:xfrm>
            <a:off x="3779912" y="3068960"/>
            <a:ext cx="18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N:= # (lattice site)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11560" y="320368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and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00192" y="4941168"/>
            <a:ext cx="236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Bouchaud</a:t>
            </a:r>
            <a:r>
              <a:rPr kumimoji="1" lang="en-US" altLang="ja-JP" dirty="0" smtClean="0"/>
              <a:t>, et.al. (`88),  </a:t>
            </a:r>
          </a:p>
          <a:p>
            <a:r>
              <a:rPr kumimoji="1" lang="en-US" altLang="ja-JP" dirty="0" err="1" smtClean="0"/>
              <a:t>Bajdich</a:t>
            </a:r>
            <a:r>
              <a:rPr kumimoji="1" lang="en-US" altLang="ja-JP" dirty="0" smtClean="0"/>
              <a:t> et.al. (`06), . .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01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/>
      <p:bldP spid="112" grpId="0"/>
      <p:bldP spid="11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96" y="116632"/>
            <a:ext cx="6280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500" dirty="0" smtClean="0"/>
              <a:t>Quantum spin number projection</a:t>
            </a:r>
            <a:endParaRPr kumimoji="1" lang="ja-JP" altLang="en-US" sz="35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836712"/>
            <a:ext cx="8823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000" dirty="0"/>
              <a:t>P</a:t>
            </a:r>
            <a:r>
              <a:rPr lang="en-US" altLang="ja-JP" sz="2000" dirty="0" smtClean="0"/>
              <a:t>rojected BCS w.f. with spin-triplet pairing breaks the spin rotational symmetry</a:t>
            </a:r>
            <a:r>
              <a:rPr lang="en-US" altLang="ja-JP" sz="2000" dirty="0"/>
              <a:t>.</a:t>
            </a:r>
            <a:r>
              <a:rPr lang="en-US" altLang="ja-JP" sz="2000" dirty="0" smtClean="0"/>
              <a:t> </a:t>
            </a:r>
          </a:p>
          <a:p>
            <a:endParaRPr lang="en-US" altLang="ja-JP" sz="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4788" y="1352962"/>
            <a:ext cx="7964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sz="2000" dirty="0" smtClean="0"/>
              <a:t>All the eigen-state (including ground state) of the Heisenberg model </a:t>
            </a:r>
          </a:p>
          <a:p>
            <a:endParaRPr lang="en-US" altLang="ja-JP" sz="200" dirty="0" smtClean="0"/>
          </a:p>
          <a:p>
            <a:endParaRPr lang="en-US" altLang="ja-JP" sz="200" dirty="0" smtClean="0"/>
          </a:p>
          <a:p>
            <a:r>
              <a:rPr lang="en-US" altLang="ja-JP" dirty="0" smtClean="0"/>
              <a:t>     </a:t>
            </a:r>
            <a:r>
              <a:rPr lang="en-US" altLang="ja-JP" sz="2000" dirty="0" smtClean="0"/>
              <a:t>constitute some irreducible representation of this continuous symmetry</a:t>
            </a:r>
            <a:r>
              <a:rPr lang="en-US" altLang="ja-JP" dirty="0" smtClean="0"/>
              <a:t>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0660" y="2204864"/>
            <a:ext cx="8367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ym typeface="Wingdings" pitchFamily="2" charset="2"/>
              </a:rPr>
              <a:t> </a:t>
            </a:r>
            <a:r>
              <a:rPr lang="en-US" altLang="ja-JP" sz="2000" dirty="0" smtClean="0"/>
              <a:t>When projected onto an appropriate e</a:t>
            </a:r>
            <a:r>
              <a:rPr kumimoji="1" lang="en-US" altLang="ja-JP" sz="2000" dirty="0" smtClean="0"/>
              <a:t>igen-space of </a:t>
            </a:r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he spin rotational</a:t>
            </a:r>
          </a:p>
          <a:p>
            <a:endParaRPr kumimoji="1" lang="en-US" altLang="ja-JP" sz="200" dirty="0" smtClean="0"/>
          </a:p>
          <a:p>
            <a:endParaRPr kumimoji="1" lang="en-US" altLang="ja-JP" sz="200" dirty="0" smtClean="0"/>
          </a:p>
          <a:p>
            <a:r>
              <a:rPr kumimoji="1" lang="en-US" altLang="ja-JP" sz="2000" dirty="0" smtClean="0"/>
              <a:t>      symmetry (usually singlet), </a:t>
            </a:r>
            <a:r>
              <a:rPr lang="en-US" altLang="ja-JP" sz="2000" dirty="0" smtClean="0"/>
              <a:t>the optimized energy will be further improved. </a:t>
            </a:r>
            <a:r>
              <a:rPr kumimoji="1" lang="en-US" altLang="ja-JP" sz="2000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7434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95536" y="4546098"/>
            <a:ext cx="8491230" cy="971134"/>
            <a:chOff x="452668" y="4581128"/>
            <a:chExt cx="8491230" cy="97113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00" y="4950460"/>
              <a:ext cx="8203198" cy="601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52668" y="4581128"/>
              <a:ext cx="77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where</a:t>
              </a:r>
              <a:endParaRPr kumimoji="1" lang="ja-JP" altLang="en-US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331640" y="3212976"/>
            <a:ext cx="7272808" cy="1521460"/>
            <a:chOff x="1331640" y="3212976"/>
            <a:chExt cx="7272808" cy="1521460"/>
          </a:xfrm>
        </p:grpSpPr>
        <p:sp>
          <p:nvSpPr>
            <p:cNvPr id="6" name="角丸四角形 5"/>
            <p:cNvSpPr/>
            <p:nvPr/>
          </p:nvSpPr>
          <p:spPr>
            <a:xfrm>
              <a:off x="1331640" y="3212976"/>
              <a:ext cx="2138536" cy="604267"/>
            </a:xfrm>
            <a:prstGeom prst="roundRect">
              <a:avLst/>
            </a:prstGeom>
            <a:noFill/>
            <a:ln>
              <a:solidFill>
                <a:srgbClr val="341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3419872" y="3212976"/>
              <a:ext cx="432048" cy="6042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223303" y="4005064"/>
              <a:ext cx="3805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Projection ont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o the spin-Hilbert space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207650" y="4365104"/>
              <a:ext cx="5396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341BF1"/>
                  </a:solidFill>
                </a:rPr>
                <a:t>Projection ont</a:t>
              </a:r>
              <a:r>
                <a:rPr lang="en-US" altLang="ja-JP" b="1" dirty="0" smtClean="0">
                  <a:solidFill>
                    <a:srgbClr val="341BF1"/>
                  </a:solidFill>
                </a:rPr>
                <a:t>o the subspace of spin quantum number</a:t>
              </a:r>
              <a:endParaRPr kumimoji="1" lang="ja-JP" altLang="en-US" b="1" dirty="0">
                <a:solidFill>
                  <a:srgbClr val="341BF1"/>
                </a:solidFill>
              </a:endParaRPr>
            </a:p>
          </p:txBody>
        </p:sp>
        <p:cxnSp>
          <p:nvCxnSpPr>
            <p:cNvPr id="12" name="曲線コネクタ 11"/>
            <p:cNvCxnSpPr>
              <a:stCxn id="10" idx="1"/>
            </p:cNvCxnSpPr>
            <p:nvPr/>
          </p:nvCxnSpPr>
          <p:spPr>
            <a:xfrm rot="10800000">
              <a:off x="3779913" y="3817244"/>
              <a:ext cx="443391" cy="372487"/>
            </a:xfrm>
            <a:prstGeom prst="curvedConnector3">
              <a:avLst/>
            </a:prstGeom>
            <a:ln w="1524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曲線コネクタ 18"/>
            <p:cNvCxnSpPr/>
            <p:nvPr/>
          </p:nvCxnSpPr>
          <p:spPr>
            <a:xfrm rot="10800000">
              <a:off x="2400911" y="3817245"/>
              <a:ext cx="774933" cy="720730"/>
            </a:xfrm>
            <a:prstGeom prst="curvedConnector3">
              <a:avLst/>
            </a:prstGeom>
            <a:ln w="15240">
              <a:solidFill>
                <a:srgbClr val="341BF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1691680" y="6021288"/>
            <a:ext cx="68500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kumimoji="1" lang="en-US" altLang="ja-JP" sz="2100" dirty="0" smtClean="0"/>
              <a:t>We usually project onto the subspace of either S=0 or S</a:t>
            </a:r>
            <a:r>
              <a:rPr kumimoji="1" lang="en-US" altLang="ja-JP" sz="2100" baseline="-25000" dirty="0" smtClean="0"/>
              <a:t>z</a:t>
            </a:r>
            <a:r>
              <a:rPr kumimoji="1" lang="en-US" altLang="ja-JP" sz="2100" dirty="0" smtClean="0"/>
              <a:t>=0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0647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テキスト ボックス 58"/>
          <p:cNvSpPr txBox="1"/>
          <p:nvPr/>
        </p:nvSpPr>
        <p:spPr>
          <a:xfrm>
            <a:off x="6084168" y="118373"/>
            <a:ext cx="2497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Yunoki</a:t>
            </a:r>
            <a:r>
              <a:rPr lang="en-US" altLang="ja-JP" dirty="0" smtClean="0"/>
              <a:t> and </a:t>
            </a:r>
          </a:p>
          <a:p>
            <a:endParaRPr lang="en-US" altLang="ja-JP" sz="200" dirty="0"/>
          </a:p>
          <a:p>
            <a:endParaRPr lang="en-US" altLang="ja-JP" sz="200" dirty="0" smtClean="0"/>
          </a:p>
          <a:p>
            <a:r>
              <a:rPr lang="en-US" altLang="ja-JP" dirty="0" err="1" smtClean="0"/>
              <a:t>Momoi</a:t>
            </a:r>
            <a:r>
              <a:rPr kumimoji="1" lang="en-US" altLang="ja-JP" dirty="0" smtClean="0"/>
              <a:t>, arXiv:1106.5333</a:t>
            </a:r>
            <a:endParaRPr lang="en-US" altLang="ja-JP" dirty="0" smtClean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932040" y="4656618"/>
            <a:ext cx="378680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-US" altLang="ja-JP" dirty="0" smtClean="0"/>
              <a:t> </a:t>
            </a:r>
            <a:r>
              <a:rPr lang="en-US" altLang="ja-JP" dirty="0" smtClean="0"/>
              <a:t>For </a:t>
            </a:r>
            <a:r>
              <a:rPr kumimoji="1" lang="en-US" altLang="ja-JP" dirty="0" smtClean="0"/>
              <a:t>J1:J2=1:0.42 </a:t>
            </a:r>
            <a:r>
              <a:rPr kumimoji="1" lang="ja-JP" altLang="en-US" dirty="0" smtClean="0"/>
              <a:t>～</a:t>
            </a:r>
            <a:r>
              <a:rPr lang="en-US" altLang="ja-JP" dirty="0"/>
              <a:t> </a:t>
            </a:r>
            <a:r>
              <a:rPr lang="en-US" altLang="ja-JP" dirty="0" smtClean="0"/>
              <a:t>J1:J2=1:0.57,</a:t>
            </a:r>
          </a:p>
          <a:p>
            <a:endParaRPr lang="en-US" altLang="ja-JP" sz="200" dirty="0" smtClean="0"/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the projected planar state (singlet)</a:t>
            </a:r>
          </a:p>
          <a:p>
            <a:endParaRPr lang="en-US" altLang="ja-JP" sz="200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wins over </a:t>
            </a:r>
            <a:r>
              <a:rPr lang="en-US" altLang="ja-JP" b="1" dirty="0" err="1" smtClean="0">
                <a:solidFill>
                  <a:srgbClr val="0070C0"/>
                </a:solidFill>
              </a:rPr>
              <a:t>ferro</a:t>
            </a:r>
            <a:r>
              <a:rPr lang="en-US" altLang="ja-JP" dirty="0" smtClean="0"/>
              <a:t>-state and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c</a:t>
            </a:r>
            <a:r>
              <a:rPr lang="en-US" altLang="ja-JP" b="1" dirty="0" smtClean="0">
                <a:solidFill>
                  <a:srgbClr val="FF0000"/>
                </a:solidFill>
              </a:rPr>
              <a:t>ollinear</a:t>
            </a:r>
          </a:p>
          <a:p>
            <a:endParaRPr lang="en-US" altLang="ja-JP" sz="200" b="1" dirty="0" smtClean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     antiferromagnetic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state.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endParaRPr lang="en-US" altLang="ja-JP" dirty="0" smtClean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932040" y="6023029"/>
            <a:ext cx="3385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90%</a:t>
            </a:r>
            <a:r>
              <a:rPr lang="ja-JP" altLang="en-US" dirty="0" smtClean="0"/>
              <a:t>～</a:t>
            </a:r>
            <a:r>
              <a:rPr lang="en-US" altLang="ja-JP" dirty="0" smtClean="0"/>
              <a:t>93% of the exact ground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state with N = 36 sites.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611328" cy="61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86" y="1988840"/>
            <a:ext cx="37161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5496" y="-27384"/>
            <a:ext cx="59144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900" dirty="0" smtClean="0"/>
              <a:t>Energetics of projected Z</a:t>
            </a:r>
            <a:r>
              <a:rPr kumimoji="1" lang="en-US" altLang="ja-JP" sz="2900" baseline="-25000" dirty="0" smtClean="0"/>
              <a:t>2</a:t>
            </a:r>
            <a:r>
              <a:rPr kumimoji="1" lang="en-US" altLang="ja-JP" sz="2900" dirty="0" smtClean="0"/>
              <a:t> planar state</a:t>
            </a:r>
            <a:endParaRPr kumimoji="1" lang="ja-JP" altLang="en-US" sz="29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551650" y="799581"/>
            <a:ext cx="3385068" cy="1117251"/>
            <a:chOff x="5551650" y="799581"/>
            <a:chExt cx="3385068" cy="1117251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384356"/>
              <a:ext cx="2852550" cy="53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880300"/>
              <a:ext cx="2852550" cy="497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5551650" y="799581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A:</a:t>
              </a:r>
              <a:endParaRPr kumimoji="1" lang="ja-JP" altLang="en-US" sz="32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551650" y="1303637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B</a:t>
              </a:r>
              <a:r>
                <a:rPr kumimoji="1" lang="en-US" altLang="ja-JP" sz="3200" dirty="0" smtClean="0"/>
                <a:t>:</a:t>
              </a:r>
              <a:endParaRPr kumimoji="1" lang="ja-JP" altLang="en-US" sz="32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763688" y="692696"/>
            <a:ext cx="2448272" cy="5832648"/>
            <a:chOff x="1763688" y="692696"/>
            <a:chExt cx="2448272" cy="5832648"/>
          </a:xfrm>
        </p:grpSpPr>
        <p:sp>
          <p:nvSpPr>
            <p:cNvPr id="5" name="正方形/長方形 4"/>
            <p:cNvSpPr/>
            <p:nvPr/>
          </p:nvSpPr>
          <p:spPr>
            <a:xfrm>
              <a:off x="1763688" y="4005064"/>
              <a:ext cx="2448272" cy="2520280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763688" y="692696"/>
              <a:ext cx="1872208" cy="2520280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80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384" y="128826"/>
            <a:ext cx="41899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Spin correlation functions</a:t>
            </a:r>
            <a:endParaRPr kumimoji="1" lang="ja-JP" alt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1810"/>
            <a:ext cx="4882872" cy="450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グループ化 36"/>
          <p:cNvGrpSpPr/>
          <p:nvPr/>
        </p:nvGrpSpPr>
        <p:grpSpPr>
          <a:xfrm>
            <a:off x="4932040" y="1219225"/>
            <a:ext cx="3999564" cy="3888432"/>
            <a:chOff x="5004048" y="1124744"/>
            <a:chExt cx="3999564" cy="3888432"/>
          </a:xfrm>
        </p:grpSpPr>
        <p:grpSp>
          <p:nvGrpSpPr>
            <p:cNvPr id="4102" name="グループ化 4101"/>
            <p:cNvGrpSpPr/>
            <p:nvPr/>
          </p:nvGrpSpPr>
          <p:grpSpPr>
            <a:xfrm>
              <a:off x="6228184" y="3472204"/>
              <a:ext cx="1512169" cy="1396956"/>
              <a:chOff x="5580111" y="1124744"/>
              <a:chExt cx="3024337" cy="2793912"/>
            </a:xfrm>
          </p:grpSpPr>
          <p:grpSp>
            <p:nvGrpSpPr>
              <p:cNvPr id="4" name="グループ化 3"/>
              <p:cNvGrpSpPr>
                <a:grpSpLocks noChangeAspect="1"/>
              </p:cNvGrpSpPr>
              <p:nvPr/>
            </p:nvGrpSpPr>
            <p:grpSpPr>
              <a:xfrm>
                <a:off x="5580111" y="1124744"/>
                <a:ext cx="2592290" cy="2505879"/>
                <a:chOff x="5724127" y="1124744"/>
                <a:chExt cx="2160241" cy="2088233"/>
              </a:xfrm>
            </p:grpSpPr>
            <p:grpSp>
              <p:nvGrpSpPr>
                <p:cNvPr id="10" name="グループ化 9"/>
                <p:cNvGrpSpPr/>
                <p:nvPr/>
              </p:nvGrpSpPr>
              <p:grpSpPr>
                <a:xfrm>
                  <a:off x="5724127" y="1124745"/>
                  <a:ext cx="1440160" cy="2088232"/>
                  <a:chOff x="6084168" y="620688"/>
                  <a:chExt cx="1440160" cy="2088232"/>
                </a:xfrm>
              </p:grpSpPr>
              <p:cxnSp>
                <p:nvCxnSpPr>
                  <p:cNvPr id="11" name="直線コネクタ 10"/>
                  <p:cNvCxnSpPr/>
                  <p:nvPr/>
                </p:nvCxnSpPr>
                <p:spPr>
                  <a:xfrm>
                    <a:off x="6084168" y="629980"/>
                    <a:ext cx="0" cy="2078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コネクタ 13"/>
                  <p:cNvCxnSpPr/>
                  <p:nvPr/>
                </p:nvCxnSpPr>
                <p:spPr>
                  <a:xfrm>
                    <a:off x="6804248" y="620688"/>
                    <a:ext cx="0" cy="2078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14"/>
                  <p:cNvCxnSpPr/>
                  <p:nvPr/>
                </p:nvCxnSpPr>
                <p:spPr>
                  <a:xfrm>
                    <a:off x="6804248" y="629980"/>
                    <a:ext cx="0" cy="2078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/>
                  <p:cNvCxnSpPr/>
                  <p:nvPr/>
                </p:nvCxnSpPr>
                <p:spPr>
                  <a:xfrm>
                    <a:off x="7524328" y="620688"/>
                    <a:ext cx="0" cy="2078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グループ化 21"/>
                <p:cNvGrpSpPr/>
                <p:nvPr/>
              </p:nvGrpSpPr>
              <p:grpSpPr>
                <a:xfrm rot="5400000">
                  <a:off x="6084167" y="764706"/>
                  <a:ext cx="1440161" cy="2160240"/>
                  <a:chOff x="6084168" y="548680"/>
                  <a:chExt cx="1440161" cy="2160240"/>
                </a:xfrm>
              </p:grpSpPr>
              <p:cxnSp>
                <p:nvCxnSpPr>
                  <p:cNvPr id="23" name="直線コネクタ 22"/>
                  <p:cNvCxnSpPr/>
                  <p:nvPr/>
                </p:nvCxnSpPr>
                <p:spPr>
                  <a:xfrm rot="16200000" flipH="1">
                    <a:off x="5004048" y="1628800"/>
                    <a:ext cx="21602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/>
                  <p:cNvCxnSpPr/>
                  <p:nvPr/>
                </p:nvCxnSpPr>
                <p:spPr>
                  <a:xfrm>
                    <a:off x="6804248" y="620688"/>
                    <a:ext cx="0" cy="2078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/>
                  <p:cNvCxnSpPr/>
                  <p:nvPr/>
                </p:nvCxnSpPr>
                <p:spPr>
                  <a:xfrm rot="16200000" flipH="1">
                    <a:off x="5724129" y="1628800"/>
                    <a:ext cx="216023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7524328" y="620688"/>
                    <a:ext cx="0" cy="2078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/>
                  <p:cNvCxnSpPr/>
                  <p:nvPr/>
                </p:nvCxnSpPr>
                <p:spPr>
                  <a:xfrm rot="16200000" flipH="1">
                    <a:off x="6444209" y="1628801"/>
                    <a:ext cx="216023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グループ化 33"/>
                <p:cNvGrpSpPr/>
                <p:nvPr/>
              </p:nvGrpSpPr>
              <p:grpSpPr>
                <a:xfrm>
                  <a:off x="5724127" y="1124744"/>
                  <a:ext cx="2149257" cy="2088232"/>
                  <a:chOff x="6084168" y="620688"/>
                  <a:chExt cx="2149257" cy="2088232"/>
                </a:xfrm>
              </p:grpSpPr>
              <p:grpSp>
                <p:nvGrpSpPr>
                  <p:cNvPr id="35" name="グループ化 34"/>
                  <p:cNvGrpSpPr/>
                  <p:nvPr/>
                </p:nvGrpSpPr>
                <p:grpSpPr>
                  <a:xfrm>
                    <a:off x="6084168" y="620688"/>
                    <a:ext cx="2088233" cy="2088232"/>
                    <a:chOff x="6084168" y="620688"/>
                    <a:chExt cx="2088233" cy="2088232"/>
                  </a:xfrm>
                </p:grpSpPr>
                <p:cxnSp>
                  <p:nvCxnSpPr>
                    <p:cNvPr id="46" name="直線コネクタ 45"/>
                    <p:cNvCxnSpPr/>
                    <p:nvPr/>
                  </p:nvCxnSpPr>
                  <p:spPr>
                    <a:xfrm>
                      <a:off x="6084168" y="620688"/>
                      <a:ext cx="2088233" cy="2078940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線コネクタ 47"/>
                    <p:cNvCxnSpPr/>
                    <p:nvPr/>
                  </p:nvCxnSpPr>
                  <p:spPr>
                    <a:xfrm>
                      <a:off x="6804248" y="620688"/>
                      <a:ext cx="1296144" cy="129614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線コネクタ 49"/>
                    <p:cNvCxnSpPr/>
                    <p:nvPr/>
                  </p:nvCxnSpPr>
                  <p:spPr>
                    <a:xfrm>
                      <a:off x="7524328" y="620688"/>
                      <a:ext cx="648073" cy="648072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>
                      <a:off x="6084168" y="2060848"/>
                      <a:ext cx="648073" cy="648072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>
                      <a:off x="6084168" y="1340768"/>
                      <a:ext cx="1296144" cy="129614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" name="グループ化 35"/>
                  <p:cNvGrpSpPr/>
                  <p:nvPr/>
                </p:nvGrpSpPr>
                <p:grpSpPr>
                  <a:xfrm rot="5400000">
                    <a:off x="6150685" y="554174"/>
                    <a:ext cx="2016224" cy="2149256"/>
                    <a:chOff x="6084167" y="271634"/>
                    <a:chExt cx="2016224" cy="2149256"/>
                  </a:xfrm>
                </p:grpSpPr>
                <p:cxnSp>
                  <p:nvCxnSpPr>
                    <p:cNvPr id="38" name="直線コネクタ 37"/>
                    <p:cNvCxnSpPr/>
                    <p:nvPr/>
                  </p:nvCxnSpPr>
                  <p:spPr>
                    <a:xfrm rot="16200000" flipH="1">
                      <a:off x="6094306" y="270786"/>
                      <a:ext cx="2005238" cy="2006933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線コネクタ 39"/>
                    <p:cNvCxnSpPr/>
                    <p:nvPr/>
                  </p:nvCxnSpPr>
                  <p:spPr>
                    <a:xfrm rot="16200000" flipH="1">
                      <a:off x="6869261" y="345654"/>
                      <a:ext cx="1244126" cy="1218134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線コネクタ 42"/>
                    <p:cNvCxnSpPr/>
                    <p:nvPr/>
                  </p:nvCxnSpPr>
                  <p:spPr>
                    <a:xfrm rot="16200000" flipH="1">
                      <a:off x="6084168" y="1700807"/>
                      <a:ext cx="720082" cy="720083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線コネクタ 44"/>
                    <p:cNvCxnSpPr/>
                    <p:nvPr/>
                  </p:nvCxnSpPr>
                  <p:spPr>
                    <a:xfrm rot="16200000" flipH="1">
                      <a:off x="6084167" y="980728"/>
                      <a:ext cx="1440162" cy="1440161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66" name="直線コネクタ 65"/>
              <p:cNvCxnSpPr/>
              <p:nvPr/>
            </p:nvCxnSpPr>
            <p:spPr>
              <a:xfrm flipH="1">
                <a:off x="7308304" y="2838532"/>
                <a:ext cx="864099" cy="86410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6" name="直線矢印コネクタ 4095"/>
              <p:cNvCxnSpPr/>
              <p:nvPr/>
            </p:nvCxnSpPr>
            <p:spPr>
              <a:xfrm>
                <a:off x="5580112" y="1124744"/>
                <a:ext cx="3024336" cy="0"/>
              </a:xfrm>
              <a:prstGeom prst="straightConnector1">
                <a:avLst/>
              </a:prstGeom>
              <a:ln w="34925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/>
              <p:nvPr/>
            </p:nvCxnSpPr>
            <p:spPr>
              <a:xfrm>
                <a:off x="5591263" y="1135896"/>
                <a:ext cx="2797161" cy="2782760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541262"/>
              <a:ext cx="3419421" cy="50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462311"/>
              <a:ext cx="3999564" cy="601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740353" y="32849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Fig.(a)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668344" y="4643844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Fig.(b)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18834" y="1124744"/>
              <a:ext cx="605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A,C</a:t>
              </a:r>
              <a:endParaRPr kumimoji="1" lang="ja-JP" altLang="en-US" sz="24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148064" y="2103239"/>
              <a:ext cx="613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B</a:t>
              </a:r>
              <a:r>
                <a:rPr kumimoji="1" lang="en-US" altLang="ja-JP" sz="2400" dirty="0" smtClean="0"/>
                <a:t>,D</a:t>
              </a:r>
              <a:endParaRPr kumimoji="1" lang="ja-JP" altLang="en-US" sz="24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895732" y="5301208"/>
            <a:ext cx="3652090" cy="1368152"/>
            <a:chOff x="895732" y="5301208"/>
            <a:chExt cx="3652090" cy="1368152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895732" y="5301208"/>
              <a:ext cx="36520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kumimoji="1" lang="en-US" altLang="ja-JP" dirty="0" smtClean="0"/>
                <a:t>No correlation at all between the </a:t>
              </a:r>
            </a:p>
            <a:p>
              <a:r>
                <a:rPr lang="en-US" altLang="ja-JP" dirty="0" smtClean="0"/>
                <a:t>     transverse spins in A-sublattice (</a:t>
              </a:r>
              <a:r>
                <a:rPr lang="en-US" altLang="ja-JP" b="1" i="1" dirty="0" smtClean="0"/>
                <a:t>j</a:t>
              </a:r>
              <a:r>
                <a:rPr lang="en-US" altLang="ja-JP" dirty="0" smtClean="0"/>
                <a:t>) </a:t>
              </a:r>
            </a:p>
            <a:p>
              <a:r>
                <a:rPr lang="en-US" altLang="ja-JP" dirty="0" smtClean="0"/>
                <a:t>     and t</a:t>
              </a:r>
              <a:r>
                <a:rPr kumimoji="1" lang="en-US" altLang="ja-JP" dirty="0" smtClean="0"/>
                <a:t>hose in B-sublattice (</a:t>
              </a:r>
              <a:r>
                <a:rPr kumimoji="1" lang="en-US" altLang="ja-JP" b="1" i="1" dirty="0" smtClean="0"/>
                <a:t>m</a:t>
              </a:r>
              <a:r>
                <a:rPr kumimoji="1" lang="en-US" altLang="ja-JP" dirty="0" smtClean="0"/>
                <a:t>).</a:t>
              </a:r>
              <a:endParaRPr kumimoji="1" lang="ja-JP" altLang="en-US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" y="6235402"/>
              <a:ext cx="3460244" cy="433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グループ化 27"/>
          <p:cNvGrpSpPr/>
          <p:nvPr/>
        </p:nvGrpSpPr>
        <p:grpSpPr>
          <a:xfrm>
            <a:off x="827584" y="2132856"/>
            <a:ext cx="3888432" cy="3250724"/>
            <a:chOff x="827584" y="2132856"/>
            <a:chExt cx="3888432" cy="3250724"/>
          </a:xfrm>
        </p:grpSpPr>
        <p:sp>
          <p:nvSpPr>
            <p:cNvPr id="7" name="円/楕円 6"/>
            <p:cNvSpPr/>
            <p:nvPr/>
          </p:nvSpPr>
          <p:spPr>
            <a:xfrm>
              <a:off x="827584" y="2132856"/>
              <a:ext cx="3888432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曲線コネクタ 19"/>
            <p:cNvCxnSpPr/>
            <p:nvPr/>
          </p:nvCxnSpPr>
          <p:spPr>
            <a:xfrm rot="5400000" flipH="1" flipV="1">
              <a:off x="-2438" y="3621314"/>
              <a:ext cx="2808312" cy="716220"/>
            </a:xfrm>
            <a:prstGeom prst="curved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/>
          <p:cNvGrpSpPr/>
          <p:nvPr/>
        </p:nvGrpSpPr>
        <p:grpSpPr>
          <a:xfrm>
            <a:off x="4838467" y="5551899"/>
            <a:ext cx="3765981" cy="707886"/>
            <a:chOff x="4788024" y="5745450"/>
            <a:chExt cx="3765981" cy="70788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652120" y="5745450"/>
              <a:ext cx="29018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Staggered magnetization </a:t>
              </a:r>
            </a:p>
            <a:p>
              <a:r>
                <a:rPr lang="en-US" altLang="ja-JP" sz="2000" dirty="0" smtClean="0"/>
                <a:t> is </a:t>
              </a:r>
              <a:r>
                <a:rPr kumimoji="1" lang="en-US" altLang="ja-JP" sz="2000" dirty="0" smtClean="0"/>
                <a:t>conserved !</a:t>
              </a:r>
              <a:endParaRPr kumimoji="1" lang="ja-JP" altLang="en-US" sz="2000" dirty="0"/>
            </a:p>
          </p:txBody>
        </p:sp>
        <p:sp>
          <p:nvSpPr>
            <p:cNvPr id="29" name="右矢印 28"/>
            <p:cNvSpPr/>
            <p:nvPr/>
          </p:nvSpPr>
          <p:spPr>
            <a:xfrm flipH="1">
              <a:off x="4788024" y="5824688"/>
              <a:ext cx="666662" cy="48463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5292080" y="1283682"/>
            <a:ext cx="3492238" cy="4112007"/>
            <a:chOff x="7920522" y="2636912"/>
            <a:chExt cx="3492238" cy="4112007"/>
          </a:xfrm>
        </p:grpSpPr>
        <p:grpSp>
          <p:nvGrpSpPr>
            <p:cNvPr id="55" name="グループ化 54"/>
            <p:cNvGrpSpPr/>
            <p:nvPr/>
          </p:nvGrpSpPr>
          <p:grpSpPr>
            <a:xfrm>
              <a:off x="8244408" y="2636912"/>
              <a:ext cx="2808312" cy="2931916"/>
              <a:chOff x="8244408" y="2882640"/>
              <a:chExt cx="2808312" cy="2931916"/>
            </a:xfrm>
          </p:grpSpPr>
          <p:grpSp>
            <p:nvGrpSpPr>
              <p:cNvPr id="67" name="グループ化 32"/>
              <p:cNvGrpSpPr>
                <a:grpSpLocks noChangeAspect="1"/>
              </p:cNvGrpSpPr>
              <p:nvPr/>
            </p:nvGrpSpPr>
            <p:grpSpPr>
              <a:xfrm>
                <a:off x="8717989" y="3377801"/>
                <a:ext cx="1800237" cy="1645932"/>
                <a:chOff x="928662" y="2357430"/>
                <a:chExt cx="2500330" cy="2286016"/>
              </a:xfrm>
            </p:grpSpPr>
            <p:sp>
              <p:nvSpPr>
                <p:cNvPr id="72" name="正方形/長方形 71"/>
                <p:cNvSpPr/>
                <p:nvPr/>
              </p:nvSpPr>
              <p:spPr>
                <a:xfrm>
                  <a:off x="928662" y="2357430"/>
                  <a:ext cx="2500330" cy="2286016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alpha val="7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3" name="直線コネクタ 72"/>
                <p:cNvCxnSpPr/>
                <p:nvPr/>
              </p:nvCxnSpPr>
              <p:spPr>
                <a:xfrm rot="10800000">
                  <a:off x="928662" y="2357430"/>
                  <a:ext cx="2500330" cy="22860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 rot="10800000" flipV="1">
                  <a:off x="928662" y="2357430"/>
                  <a:ext cx="2500330" cy="228601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グループ化 74"/>
              <p:cNvGrpSpPr/>
              <p:nvPr/>
            </p:nvGrpSpPr>
            <p:grpSpPr>
              <a:xfrm>
                <a:off x="8244408" y="4123724"/>
                <a:ext cx="1752575" cy="1033468"/>
                <a:chOff x="0" y="5643578"/>
                <a:chExt cx="1752575" cy="1033468"/>
              </a:xfrm>
            </p:grpSpPr>
            <p:pic>
              <p:nvPicPr>
                <p:cNvPr id="76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000100" y="6429396"/>
                  <a:ext cx="752475" cy="247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7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0" y="5643578"/>
                  <a:ext cx="781050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52" name="環状矢印 51"/>
              <p:cNvSpPr/>
              <p:nvPr/>
            </p:nvSpPr>
            <p:spPr>
              <a:xfrm>
                <a:off x="8244408" y="4538824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4046050"/>
                  <a:gd name="adj5" fmla="val 125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環状矢印 77"/>
              <p:cNvSpPr/>
              <p:nvPr/>
            </p:nvSpPr>
            <p:spPr>
              <a:xfrm>
                <a:off x="9972600" y="2882640"/>
                <a:ext cx="978408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4046050"/>
                  <a:gd name="adj5" fmla="val 125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環状矢印 78"/>
              <p:cNvSpPr/>
              <p:nvPr/>
            </p:nvSpPr>
            <p:spPr>
              <a:xfrm flipH="1">
                <a:off x="10116616" y="4509120"/>
                <a:ext cx="936104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4046050"/>
                  <a:gd name="adj5" fmla="val 125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環状矢印 79"/>
              <p:cNvSpPr/>
              <p:nvPr/>
            </p:nvSpPr>
            <p:spPr>
              <a:xfrm flipH="1">
                <a:off x="8244408" y="2924944"/>
                <a:ext cx="936104" cy="97840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4046050"/>
                  <a:gd name="adj5" fmla="val 125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8388424" y="5435932"/>
                <a:ext cx="740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Θ-rot.</a:t>
                </a:r>
                <a:endParaRPr kumimoji="1" lang="ja-JP" altLang="en-US" dirty="0"/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10044608" y="5445224"/>
                <a:ext cx="867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Symbol" pitchFamily="18" charset="2"/>
                  </a:rPr>
                  <a:t>-</a:t>
                </a:r>
                <a:r>
                  <a:rPr lang="en-US" altLang="ja-JP" dirty="0" smtClean="0"/>
                  <a:t>Θ-rot.</a:t>
                </a:r>
                <a:endParaRPr kumimoji="1" lang="ja-JP" altLang="en-US" dirty="0"/>
              </a:p>
            </p:txBody>
          </p:sp>
        </p:grpSp>
        <p:sp>
          <p:nvSpPr>
            <p:cNvPr id="56" name="テキスト ボックス 55"/>
            <p:cNvSpPr txBox="1"/>
            <p:nvPr/>
          </p:nvSpPr>
          <p:spPr>
            <a:xfrm>
              <a:off x="7920522" y="5733256"/>
              <a:ext cx="349223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Global U(1) symmetry in spin space</a:t>
              </a:r>
            </a:p>
            <a:p>
              <a:endParaRPr lang="en-US" altLang="ja-JP" sz="200" dirty="0" smtClean="0"/>
            </a:p>
            <a:p>
              <a:endParaRPr lang="en-US" altLang="ja-JP" sz="200" dirty="0" smtClean="0"/>
            </a:p>
            <a:p>
              <a:endParaRPr lang="en-US" altLang="ja-JP" sz="200" dirty="0"/>
            </a:p>
            <a:p>
              <a:pPr marL="285750" indent="-285750">
                <a:buFont typeface="Wingdings" pitchFamily="2" charset="2"/>
                <a:buChar char="n"/>
              </a:pPr>
              <a:r>
                <a:rPr lang="en-US" altLang="ja-JP" dirty="0" smtClean="0"/>
                <a:t>Θ-rotation @ z-axis in A-sub.</a:t>
              </a:r>
            </a:p>
            <a:p>
              <a:pPr marL="285750" indent="-285750">
                <a:buFont typeface="Wingdings" pitchFamily="2" charset="2"/>
                <a:buChar char="n"/>
              </a:pPr>
              <a:r>
                <a:rPr kumimoji="1" lang="en-US" altLang="ja-JP" dirty="0" smtClean="0">
                  <a:latin typeface="Symbol" pitchFamily="18" charset="2"/>
                </a:rPr>
                <a:t>-</a:t>
              </a:r>
              <a:r>
                <a:rPr kumimoji="1" lang="en-US" altLang="ja-JP" dirty="0" smtClean="0"/>
                <a:t>Θ-rotation @ z-axis in B-sub.</a:t>
              </a:r>
              <a:endParaRPr kumimoji="1" lang="ja-JP" altLang="en-US" dirty="0"/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30" y="6403801"/>
            <a:ext cx="38290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43" y="620688"/>
            <a:ext cx="35718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テキスト ボックス 68"/>
          <p:cNvSpPr txBox="1"/>
          <p:nvPr/>
        </p:nvSpPr>
        <p:spPr>
          <a:xfrm>
            <a:off x="6084168" y="-27384"/>
            <a:ext cx="2497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Yunoki</a:t>
            </a:r>
            <a:r>
              <a:rPr lang="en-US" altLang="ja-JP" dirty="0" smtClean="0"/>
              <a:t> and </a:t>
            </a:r>
          </a:p>
          <a:p>
            <a:endParaRPr lang="en-US" altLang="ja-JP" sz="200" dirty="0"/>
          </a:p>
          <a:p>
            <a:endParaRPr lang="en-US" altLang="ja-JP" sz="200" dirty="0" smtClean="0"/>
          </a:p>
          <a:p>
            <a:r>
              <a:rPr lang="en-US" altLang="ja-JP" dirty="0" err="1" smtClean="0"/>
              <a:t>Momoi</a:t>
            </a:r>
            <a:r>
              <a:rPr kumimoji="1" lang="en-US" altLang="ja-JP" dirty="0" smtClean="0"/>
              <a:t>, arXiv:1106.5333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65936" y="188640"/>
            <a:ext cx="1430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J2=0.45*J1</a:t>
            </a:r>
            <a:endParaRPr kumimoji="1" lang="en-US" altLang="ja-JP" sz="2200" dirty="0" smtClean="0"/>
          </a:p>
        </p:txBody>
      </p:sp>
    </p:spTree>
    <p:extLst>
      <p:ext uri="{BB962C8B-B14F-4D97-AF65-F5344CB8AC3E}">
        <p14:creationId xmlns:p14="http://schemas.microsoft.com/office/powerpoint/2010/main" val="4996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620688"/>
            <a:ext cx="8645444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600" dirty="0" smtClean="0"/>
              <a:t>brief introduction on quantum spin liquid (QSL)</a:t>
            </a:r>
            <a:endParaRPr lang="en-US" altLang="ja-JP" sz="2800" dirty="0" smtClean="0"/>
          </a:p>
          <a:p>
            <a:endParaRPr lang="en-US" altLang="ja-JP" sz="100" dirty="0"/>
          </a:p>
          <a:p>
            <a:endParaRPr lang="en-US" altLang="ja-JP" sz="100" dirty="0" smtClean="0"/>
          </a:p>
          <a:p>
            <a:endParaRPr lang="en-US" altLang="ja-JP" sz="100" dirty="0" smtClean="0"/>
          </a:p>
          <a:p>
            <a:r>
              <a:rPr lang="en-US" altLang="ja-JP" sz="2800" dirty="0"/>
              <a:t>  </a:t>
            </a:r>
            <a:r>
              <a:rPr lang="en-US" altLang="ja-JP" sz="2800" dirty="0" smtClean="0"/>
              <a:t> ---</a:t>
            </a:r>
            <a:r>
              <a:rPr lang="en-US" altLang="ja-JP" sz="2600" dirty="0" smtClean="0"/>
              <a:t>Fractionalization of magnetic excitations</a:t>
            </a:r>
          </a:p>
          <a:p>
            <a:r>
              <a:rPr lang="en-US" altLang="ja-JP" sz="2600" dirty="0"/>
              <a:t> </a:t>
            </a:r>
            <a:r>
              <a:rPr lang="en-US" altLang="ja-JP" sz="2600" dirty="0" smtClean="0"/>
              <a:t>                  </a:t>
            </a:r>
            <a:r>
              <a:rPr lang="ja-JP" altLang="en-US" sz="2600" dirty="0" smtClean="0"/>
              <a:t>（</a:t>
            </a:r>
            <a:r>
              <a:rPr lang="en-US" altLang="ja-JP" sz="2600" dirty="0" smtClean="0"/>
              <a:t>spinon: spin ½ neutral fermion</a:t>
            </a:r>
            <a:r>
              <a:rPr lang="ja-JP" altLang="en-US" sz="2600" dirty="0" smtClean="0"/>
              <a:t>）</a:t>
            </a:r>
            <a:r>
              <a:rPr lang="en-US" altLang="ja-JP" sz="2600" dirty="0" smtClean="0"/>
              <a:t> </a:t>
            </a:r>
            <a:r>
              <a:rPr lang="en-US" altLang="ja-JP" sz="2800" dirty="0"/>
              <a:t>--- </a:t>
            </a:r>
            <a:endParaRPr lang="en-US" altLang="ja-JP" sz="300" dirty="0"/>
          </a:p>
          <a:p>
            <a:endParaRPr lang="en-US" altLang="ja-JP" sz="3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kumimoji="1" lang="en-US" altLang="ja-JP" sz="2600" dirty="0" smtClean="0"/>
              <a:t>Spin-triplet variant of QSL  := </a:t>
            </a:r>
            <a:r>
              <a:rPr lang="en-US" altLang="ja-JP" sz="2600" dirty="0" smtClean="0"/>
              <a:t>quantum spin </a:t>
            </a:r>
            <a:r>
              <a:rPr lang="en-US" altLang="ja-JP" sz="2600" dirty="0" err="1" smtClean="0"/>
              <a:t>nematics</a:t>
            </a:r>
            <a:r>
              <a:rPr lang="en-US" altLang="ja-JP" sz="2600" dirty="0" smtClean="0"/>
              <a:t> (QSN)</a:t>
            </a:r>
            <a:endParaRPr kumimoji="1" lang="en-US" altLang="ja-JP" sz="2600" dirty="0" smtClean="0"/>
          </a:p>
          <a:p>
            <a:r>
              <a:rPr lang="en-US" altLang="ja-JP" sz="2600" dirty="0"/>
              <a:t> </a:t>
            </a:r>
            <a:r>
              <a:rPr lang="en-US" altLang="ja-JP" sz="2600" dirty="0" smtClean="0"/>
              <a:t>         --- `mixed’ Resonating Valence Bond (RVB) state --- </a:t>
            </a:r>
            <a:endParaRPr kumimoji="1" lang="en-US" altLang="ja-JP" sz="2600" dirty="0" smtClean="0"/>
          </a:p>
          <a:p>
            <a:endParaRPr lang="en-US" altLang="ja-JP" sz="3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-99392"/>
            <a:ext cx="22674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0" dirty="0" smtClean="0"/>
              <a:t>Content</a:t>
            </a:r>
            <a:endParaRPr kumimoji="1" lang="ja-JP" altLang="en-US" sz="5000" dirty="0"/>
          </a:p>
        </p:txBody>
      </p:sp>
      <p:sp>
        <p:nvSpPr>
          <p:cNvPr id="7" name="正方形/長方形 6"/>
          <p:cNvSpPr/>
          <p:nvPr/>
        </p:nvSpPr>
        <p:spPr>
          <a:xfrm>
            <a:off x="179512" y="292494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p"/>
            </a:pPr>
            <a:r>
              <a:rPr lang="en-US" altLang="ja-JP" sz="2600" dirty="0">
                <a:solidFill>
                  <a:prstClr val="black"/>
                </a:solidFill>
              </a:rPr>
              <a:t>mixed RVB state in a frustrated ferromagnet</a:t>
            </a:r>
          </a:p>
          <a:p>
            <a:pPr lvl="0"/>
            <a:endParaRPr lang="en-US" altLang="ja-JP" sz="200" dirty="0">
              <a:solidFill>
                <a:prstClr val="black"/>
              </a:solidFill>
            </a:endParaRPr>
          </a:p>
          <a:p>
            <a:pPr lvl="0"/>
            <a:endParaRPr lang="en-US" altLang="ja-JP" sz="200" dirty="0">
              <a:solidFill>
                <a:prstClr val="black"/>
              </a:solidFill>
            </a:endParaRPr>
          </a:p>
          <a:p>
            <a:pPr lvl="0"/>
            <a:endParaRPr lang="en-US" altLang="ja-JP" sz="200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9512" y="3909243"/>
            <a:ext cx="8118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p"/>
            </a:pPr>
            <a:r>
              <a:rPr lang="en-US" altLang="ja-JP" sz="2600" dirty="0">
                <a:solidFill>
                  <a:prstClr val="black"/>
                </a:solidFill>
              </a:rPr>
              <a:t>Variational Monte Carlo analysis  </a:t>
            </a:r>
          </a:p>
          <a:p>
            <a:pPr lvl="0"/>
            <a:r>
              <a:rPr lang="en-US" altLang="ja-JP" sz="2600" dirty="0">
                <a:solidFill>
                  <a:prstClr val="black"/>
                </a:solidFill>
              </a:rPr>
              <a:t>         --- comparison with exact diagonalization studies  ---</a:t>
            </a:r>
          </a:p>
          <a:p>
            <a:pPr lvl="0"/>
            <a:endParaRPr lang="en-US" altLang="ja-JP" sz="200" dirty="0">
              <a:solidFill>
                <a:prstClr val="black"/>
              </a:solidFill>
            </a:endParaRPr>
          </a:p>
          <a:p>
            <a:pPr lvl="0"/>
            <a:endParaRPr lang="en-US" altLang="ja-JP" sz="200" dirty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7768" y="3409836"/>
            <a:ext cx="7974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ja-JP" sz="200" dirty="0">
              <a:solidFill>
                <a:prstClr val="black"/>
              </a:solidFill>
            </a:endParaRPr>
          </a:p>
          <a:p>
            <a:pPr marL="457200" lvl="0" indent="-457200">
              <a:buFont typeface="Wingdings" pitchFamily="2" charset="2"/>
              <a:buChar char="p"/>
            </a:pPr>
            <a:r>
              <a:rPr lang="en-US" altLang="ja-JP" sz="2600" dirty="0" smtClean="0">
                <a:solidFill>
                  <a:prstClr val="black"/>
                </a:solidFill>
              </a:rPr>
              <a:t>Mean-field theory/analysis </a:t>
            </a:r>
            <a:r>
              <a:rPr lang="en-US" altLang="ja-JP" sz="2600" dirty="0">
                <a:solidFill>
                  <a:prstClr val="black"/>
                </a:solidFill>
              </a:rPr>
              <a:t>and gauge theory of QSN 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9776" y="4771018"/>
            <a:ext cx="7830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p"/>
            </a:pPr>
            <a:r>
              <a:rPr lang="ja-JP" altLang="en-US" sz="2600" dirty="0">
                <a:solidFill>
                  <a:prstClr val="black"/>
                </a:solidFill>
              </a:rPr>
              <a:t> </a:t>
            </a:r>
            <a:r>
              <a:rPr lang="en-US" altLang="ja-JP" sz="2600" dirty="0">
                <a:solidFill>
                  <a:prstClr val="black"/>
                </a:solidFill>
              </a:rPr>
              <a:t>Physical/Experimental Characterizations of QSN </a:t>
            </a:r>
          </a:p>
          <a:p>
            <a:pPr lvl="0"/>
            <a:r>
              <a:rPr lang="en-US" altLang="ja-JP" sz="2600" dirty="0">
                <a:solidFill>
                  <a:prstClr val="black"/>
                </a:solidFill>
              </a:rPr>
              <a:t>          --- static/dynamical spin structure factor --- </a:t>
            </a:r>
          </a:p>
          <a:p>
            <a:pPr lvl="0"/>
            <a:endParaRPr lang="en-US" altLang="ja-JP" sz="200" dirty="0">
              <a:solidFill>
                <a:prstClr val="black"/>
              </a:solidFill>
            </a:endParaRPr>
          </a:p>
          <a:p>
            <a:pPr lvl="0"/>
            <a:endParaRPr lang="en-US" altLang="ja-JP" sz="200" dirty="0">
              <a:solidFill>
                <a:prstClr val="black"/>
              </a:solidFill>
            </a:endParaRPr>
          </a:p>
          <a:p>
            <a:pPr marL="457200" lvl="0" indent="-457200">
              <a:buFont typeface="Wingdings" pitchFamily="2" charset="2"/>
              <a:buChar char="p"/>
            </a:pPr>
            <a:r>
              <a:rPr lang="en-US" altLang="ja-JP" sz="2600" dirty="0">
                <a:solidFill>
                  <a:prstClr val="black"/>
                </a:solidFill>
              </a:rPr>
              <a:t> </a:t>
            </a:r>
            <a:r>
              <a:rPr lang="en-US" altLang="ja-JP" sz="2600" dirty="0" smtClean="0">
                <a:solidFill>
                  <a:prstClr val="black"/>
                </a:solidFill>
              </a:rPr>
              <a:t>perspective on QSN 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lvl="0"/>
            <a:r>
              <a:rPr lang="en-US" altLang="ja-JP" sz="2600" dirty="0">
                <a:solidFill>
                  <a:prstClr val="black"/>
                </a:solidFill>
              </a:rPr>
              <a:t>          --- new root to </a:t>
            </a:r>
            <a:r>
              <a:rPr lang="en-US" altLang="ja-JP" sz="2600" dirty="0" smtClean="0">
                <a:solidFill>
                  <a:prstClr val="black"/>
                </a:solidFill>
              </a:rPr>
              <a:t>the fractionalization of spin ? </a:t>
            </a:r>
            <a:r>
              <a:rPr lang="en-US" altLang="ja-JP" sz="2600" dirty="0">
                <a:solidFill>
                  <a:prstClr val="black"/>
                </a:solidFill>
              </a:rPr>
              <a:t>--- </a:t>
            </a:r>
          </a:p>
        </p:txBody>
      </p:sp>
    </p:spTree>
    <p:extLst>
      <p:ext uri="{BB962C8B-B14F-4D97-AF65-F5344CB8AC3E}">
        <p14:creationId xmlns:p14="http://schemas.microsoft.com/office/powerpoint/2010/main" val="29213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04048" y="2795444"/>
            <a:ext cx="3452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 less</a:t>
            </a:r>
            <a:r>
              <a:rPr kumimoji="1" lang="en-US" altLang="ja-JP" dirty="0" smtClean="0"/>
              <a:t> correlations </a:t>
            </a:r>
            <a:r>
              <a:rPr lang="en-US" altLang="ja-JP" dirty="0" smtClean="0"/>
              <a:t>between</a:t>
            </a:r>
            <a:r>
              <a:rPr kumimoji="1" lang="en-US" altLang="ja-JP" dirty="0" smtClean="0"/>
              <a:t> spins</a:t>
            </a:r>
          </a:p>
          <a:p>
            <a:r>
              <a:rPr lang="en-US" altLang="ja-JP" dirty="0" smtClean="0"/>
              <a:t>      in A-sub. and those in B-sub..</a:t>
            </a:r>
          </a:p>
          <a:p>
            <a:endParaRPr lang="en-US" altLang="ja-JP" sz="200" dirty="0" smtClean="0"/>
          </a:p>
          <a:p>
            <a:endParaRPr lang="en-US" altLang="ja-JP" sz="200" dirty="0"/>
          </a:p>
          <a:p>
            <a:endParaRPr lang="en-US" altLang="ja-JP" sz="200" dirty="0" smtClean="0"/>
          </a:p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 Within the same sublattice,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spin is correlated </a:t>
            </a:r>
            <a:r>
              <a:rPr lang="en-US" altLang="ja-JP" dirty="0" err="1" smtClean="0"/>
              <a:t>antiferro</a:t>
            </a:r>
            <a:r>
              <a:rPr lang="en-US" altLang="ja-JP" dirty="0" smtClean="0"/>
              <a:t>.  </a:t>
            </a:r>
            <a:endParaRPr lang="en-US" altLang="ja-JP" dirty="0"/>
          </a:p>
          <a:p>
            <a:r>
              <a:rPr lang="en-US" altLang="ja-JP" dirty="0" smtClean="0"/>
              <a:t>      (</a:t>
            </a:r>
            <a:r>
              <a:rPr lang="en-US" altLang="ja-JP" dirty="0"/>
              <a:t>power law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" y="118374"/>
            <a:ext cx="4633216" cy="44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5580112" y="4571836"/>
            <a:ext cx="2685181" cy="801380"/>
            <a:chOff x="5631235" y="4725144"/>
            <a:chExt cx="2685181" cy="80138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235" y="4725144"/>
              <a:ext cx="2585492" cy="397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866980" y="5157192"/>
              <a:ext cx="1449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η</a:t>
              </a:r>
              <a:r>
                <a:rPr lang="ja-JP" altLang="en-US" dirty="0" smtClean="0"/>
                <a:t> </a:t>
              </a:r>
              <a:r>
                <a:rPr lang="en-US" altLang="ja-JP" dirty="0"/>
                <a:t>=</a:t>
              </a:r>
              <a:r>
                <a:rPr lang="en-US" altLang="ja-JP" dirty="0" smtClean="0"/>
                <a:t> 0.9 〜 1.0</a:t>
              </a:r>
              <a:endParaRPr kumimoji="1" lang="ja-JP" altLang="en-US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56" y="1055761"/>
            <a:ext cx="3524492" cy="5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220072" y="1652607"/>
            <a:ext cx="2981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`Interpolate’ between </a:t>
            </a:r>
          </a:p>
          <a:p>
            <a:pPr algn="ctr"/>
            <a:r>
              <a:rPr lang="en-US" altLang="ja-JP" sz="2400" dirty="0" smtClean="0"/>
              <a:t>C</a:t>
            </a:r>
            <a:r>
              <a:rPr lang="en-US" altLang="ja-JP" sz="2400" baseline="-25000" dirty="0" smtClean="0"/>
              <a:t>zz</a:t>
            </a:r>
            <a:r>
              <a:rPr lang="en-US" altLang="ja-JP" sz="2400" dirty="0" smtClean="0"/>
              <a:t>(j) and C</a:t>
            </a:r>
            <a:r>
              <a:rPr lang="en-US" altLang="ja-JP" sz="2400" baseline="-25000" dirty="0" smtClean="0"/>
              <a:t>+-</a:t>
            </a:r>
            <a:r>
              <a:rPr lang="en-US" altLang="ja-JP" sz="2400" dirty="0" smtClean="0"/>
              <a:t>(j) </a:t>
            </a:r>
          </a:p>
          <a:p>
            <a:pPr algn="ctr"/>
            <a:r>
              <a:rPr lang="en-US" altLang="ja-JP" sz="2400" dirty="0" smtClean="0"/>
              <a:t>described above</a:t>
            </a:r>
            <a:endParaRPr kumimoji="1" lang="ja-JP" alt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0" y="4437112"/>
            <a:ext cx="3851143" cy="237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817595" cy="273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11560" y="5661248"/>
            <a:ext cx="3822137" cy="64633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Prominent collinear antiferromagnetic </a:t>
            </a:r>
          </a:p>
          <a:p>
            <a:r>
              <a:rPr kumimoji="1" lang="en-US" altLang="ja-JP" dirty="0" smtClean="0"/>
              <a:t>Spin correlation at (π,0)</a:t>
            </a:r>
            <a:r>
              <a:rPr lang="en-US" altLang="ja-JP" dirty="0"/>
              <a:t> </a:t>
            </a:r>
            <a:r>
              <a:rPr lang="en-US" altLang="ja-JP" dirty="0" smtClean="0"/>
              <a:t>and (0,π)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12090" y="5661248"/>
            <a:ext cx="2992358" cy="64633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Finite </a:t>
            </a:r>
            <a:r>
              <a:rPr lang="en-US" altLang="ja-JP" dirty="0" smtClean="0"/>
              <a:t>size scaling suggests no </a:t>
            </a:r>
          </a:p>
          <a:p>
            <a:r>
              <a:rPr lang="en-US" altLang="ja-JP" dirty="0" smtClean="0"/>
              <a:t>ordering </a:t>
            </a:r>
            <a:r>
              <a:rPr lang="en-US" altLang="ja-JP" dirty="0"/>
              <a:t> </a:t>
            </a:r>
            <a:r>
              <a:rPr lang="en-US" altLang="ja-JP" dirty="0" smtClean="0"/>
              <a:t>of Neel moment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380476" cy="5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701640" y="405825"/>
            <a:ext cx="1430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J2=0.45*J1</a:t>
            </a:r>
            <a:endParaRPr kumimoji="1" lang="en-US" altLang="ja-JP" sz="2200" dirty="0" smtClean="0"/>
          </a:p>
        </p:txBody>
      </p:sp>
    </p:spTree>
    <p:extLst>
      <p:ext uri="{BB962C8B-B14F-4D97-AF65-F5344CB8AC3E}">
        <p14:creationId xmlns:p14="http://schemas.microsoft.com/office/powerpoint/2010/main" val="1490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336704" cy="637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" name="グループ化 49"/>
          <p:cNvGrpSpPr/>
          <p:nvPr/>
        </p:nvGrpSpPr>
        <p:grpSpPr>
          <a:xfrm>
            <a:off x="179512" y="608494"/>
            <a:ext cx="6115860" cy="5707216"/>
            <a:chOff x="832404" y="539388"/>
            <a:chExt cx="6115860" cy="570721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619672" y="284364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+0.03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619672" y="2060848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+0.20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619672" y="133147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+0.01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411771" y="5867980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-0.20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411760" y="508518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-0.03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411760" y="436510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-0.30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66400" y="357301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+0.03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411760" y="285293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0.30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466400" y="2060848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-0.02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411760" y="133147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-0.18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03848" y="5877272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+0.01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131840" y="508518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+0.18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131840" y="4355812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0.02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131840" y="357301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+0.20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31840" y="285293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0.03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131840" y="2060848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+0.18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131840" y="133147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923928" y="508518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23928" y="4355812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0.18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923928" y="357301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+0.01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923928" y="285293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-0.20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928748" y="205155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+0.01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928748" y="133147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0.18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851920" y="539388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644008" y="508518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+0.17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20836" y="4355812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20836" y="356372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+0.18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644008" y="284364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0.03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44008" y="2060848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+0.20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644008" y="133147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0.02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44008" y="548680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+0.18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436096" y="508518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436096" y="4355812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0.18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436096" y="356372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0.02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436096" y="285293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0.30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36096" y="2060848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+0.03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440916" y="133147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0.30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156176" y="4355812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+0.01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233004" y="356372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+0.20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619672" y="4355812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+0.03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624492" y="5075892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+0.20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32404" y="2843644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0.30</a:t>
              </a:r>
              <a:endParaRPr kumimoji="1" lang="ja-JP" altLang="en-US" dirty="0">
                <a:latin typeface="Symbol" pitchFamily="18" charset="2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32404" y="2051556"/>
              <a:ext cx="715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-</a:t>
              </a:r>
              <a:r>
                <a:rPr kumimoji="1" lang="en-US" altLang="ja-JP" dirty="0" smtClean="0">
                  <a:latin typeface="Symbol" pitchFamily="18" charset="2"/>
                </a:rPr>
                <a:t>0.03</a:t>
              </a:r>
              <a:endParaRPr kumimoji="1" lang="ja-JP" altLang="en-US" dirty="0">
                <a:latin typeface="Symbol" pitchFamily="18" charset="2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6516216" y="1640994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ED (N = 40)</a:t>
            </a:r>
            <a:endParaRPr kumimoji="1" lang="ja-JP" altLang="en-US" sz="4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67516" y="188640"/>
            <a:ext cx="2249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000" dirty="0" smtClean="0"/>
              <a:t>From </a:t>
            </a:r>
          </a:p>
          <a:p>
            <a:pPr algn="ctr"/>
            <a:r>
              <a:rPr kumimoji="1" lang="en-US" altLang="ja-JP" sz="3000" dirty="0" smtClean="0"/>
              <a:t>Richter et.al. </a:t>
            </a:r>
          </a:p>
          <a:p>
            <a:pPr algn="ctr"/>
            <a:r>
              <a:rPr kumimoji="1" lang="en-US" altLang="ja-JP" sz="3000" dirty="0" smtClean="0"/>
              <a:t>PRB (2010)</a:t>
            </a:r>
            <a:endParaRPr kumimoji="1" lang="ja-JP" altLang="en-US" sz="3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620688"/>
            <a:ext cx="5976664" cy="5713784"/>
            <a:chOff x="899592" y="523528"/>
            <a:chExt cx="5976664" cy="5713784"/>
          </a:xfrm>
        </p:grpSpPr>
        <p:sp>
          <p:nvSpPr>
            <p:cNvPr id="51" name="円/楕円 50"/>
            <p:cNvSpPr/>
            <p:nvPr/>
          </p:nvSpPr>
          <p:spPr>
            <a:xfrm>
              <a:off x="1694090" y="2780928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2486178" y="3501008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691680" y="4267944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206258" y="2780928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3206258" y="4339952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483768" y="4988024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995936" y="3501008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483768" y="1988840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3995936" y="1988840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995936" y="5013176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3206258" y="1268760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203848" y="5780112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4790434" y="4267944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718426" y="2780928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718426" y="1268760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694090" y="1268760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99592" y="1988840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5510514" y="3547864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510514" y="5060032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508104" y="1988840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6230594" y="4293096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3923928" y="523528"/>
              <a:ext cx="645662" cy="4572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253930" y="620688"/>
            <a:ext cx="6046262" cy="5688632"/>
            <a:chOff x="109914" y="523528"/>
            <a:chExt cx="6046262" cy="5688632"/>
          </a:xfrm>
          <a:solidFill>
            <a:srgbClr val="FF0000">
              <a:alpha val="32000"/>
            </a:srgbClr>
          </a:solidFill>
        </p:grpSpPr>
        <p:sp>
          <p:nvSpPr>
            <p:cNvPr id="74" name="円/楕円 73"/>
            <p:cNvSpPr/>
            <p:nvPr/>
          </p:nvSpPr>
          <p:spPr>
            <a:xfrm>
              <a:off x="1694090" y="2780928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486178" y="3501008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691680" y="4267944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3206258" y="2780928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3206258" y="4339952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483768" y="4988024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3995936" y="3501008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2483768" y="1988840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3995936" y="1988840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3995936" y="5013176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3206258" y="1268760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902002" y="3522712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4790434" y="4267944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4718426" y="2780928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4718426" y="1268760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694090" y="1268760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899592" y="1988840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5510514" y="3547864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1694090" y="5754960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109914" y="2730624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899592" y="4962872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3923928" y="523528"/>
              <a:ext cx="645662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179512" y="-315416"/>
            <a:ext cx="6187868" cy="6756558"/>
            <a:chOff x="5440916" y="-159206"/>
            <a:chExt cx="6187868" cy="6756558"/>
          </a:xfrm>
        </p:grpSpPr>
        <p:sp>
          <p:nvSpPr>
            <p:cNvPr id="106" name="テキスト ボックス 105"/>
            <p:cNvSpPr txBox="1"/>
            <p:nvPr/>
          </p:nvSpPr>
          <p:spPr>
            <a:xfrm>
              <a:off x="8676456" y="-159206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latin typeface="Symbol" pitchFamily="18" charset="2"/>
                </a:rPr>
                <a:t>-</a:t>
              </a:r>
              <a:endParaRPr kumimoji="1" lang="ja-JP" altLang="en-US" sz="4000" dirty="0">
                <a:latin typeface="Symbol" pitchFamily="18" charset="2"/>
              </a:endParaRPr>
            </a:p>
          </p:txBody>
        </p:sp>
        <p:grpSp>
          <p:nvGrpSpPr>
            <p:cNvPr id="113" name="グループ化 112"/>
            <p:cNvGrpSpPr/>
            <p:nvPr/>
          </p:nvGrpSpPr>
          <p:grpSpPr>
            <a:xfrm>
              <a:off x="5440916" y="44624"/>
              <a:ext cx="6187868" cy="6552728"/>
              <a:chOff x="832404" y="-171400"/>
              <a:chExt cx="6187868" cy="6552728"/>
            </a:xfrm>
          </p:grpSpPr>
          <p:grpSp>
            <p:nvGrpSpPr>
              <p:cNvPr id="103" name="グループ化 102"/>
              <p:cNvGrpSpPr/>
              <p:nvPr/>
            </p:nvGrpSpPr>
            <p:grpSpPr>
              <a:xfrm>
                <a:off x="832404" y="332656"/>
                <a:ext cx="6187868" cy="6048672"/>
                <a:chOff x="832404" y="332656"/>
                <a:chExt cx="6187868" cy="6048672"/>
              </a:xfrm>
            </p:grpSpPr>
            <p:sp>
              <p:nvSpPr>
                <p:cNvPr id="8" name="角丸四角形 7"/>
                <p:cNvSpPr/>
                <p:nvPr/>
              </p:nvSpPr>
              <p:spPr>
                <a:xfrm>
                  <a:off x="1624492" y="1124744"/>
                  <a:ext cx="715260" cy="460851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角丸四角形 95"/>
                <p:cNvSpPr/>
                <p:nvPr/>
              </p:nvSpPr>
              <p:spPr>
                <a:xfrm>
                  <a:off x="2411760" y="1124744"/>
                  <a:ext cx="715260" cy="525658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角丸四角形 96"/>
                <p:cNvSpPr/>
                <p:nvPr/>
              </p:nvSpPr>
              <p:spPr>
                <a:xfrm>
                  <a:off x="3208668" y="1005880"/>
                  <a:ext cx="643252" cy="5375448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角丸四角形 97"/>
                <p:cNvSpPr/>
                <p:nvPr/>
              </p:nvSpPr>
              <p:spPr>
                <a:xfrm>
                  <a:off x="3928748" y="332656"/>
                  <a:ext cx="715260" cy="5256584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角丸四角形 98"/>
                <p:cNvSpPr/>
                <p:nvPr/>
              </p:nvSpPr>
              <p:spPr>
                <a:xfrm>
                  <a:off x="4720836" y="476672"/>
                  <a:ext cx="715260" cy="5112568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角丸四角形 99"/>
                <p:cNvSpPr/>
                <p:nvPr/>
              </p:nvSpPr>
              <p:spPr>
                <a:xfrm>
                  <a:off x="5512924" y="1196752"/>
                  <a:ext cx="715260" cy="4392488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角丸四角形 100"/>
                <p:cNvSpPr/>
                <p:nvPr/>
              </p:nvSpPr>
              <p:spPr>
                <a:xfrm>
                  <a:off x="6305012" y="3392996"/>
                  <a:ext cx="715260" cy="1429308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角丸四角形 101"/>
                <p:cNvSpPr/>
                <p:nvPr/>
              </p:nvSpPr>
              <p:spPr>
                <a:xfrm>
                  <a:off x="832404" y="1855676"/>
                  <a:ext cx="715260" cy="1429308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4" name="テキスト ボックス 103"/>
              <p:cNvSpPr txBox="1"/>
              <p:nvPr/>
            </p:nvSpPr>
            <p:spPr>
              <a:xfrm>
                <a:off x="936854" y="1196752"/>
                <a:ext cx="4667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 smtClean="0">
                    <a:latin typeface="Symbol" pitchFamily="18" charset="2"/>
                  </a:rPr>
                  <a:t>-</a:t>
                </a:r>
                <a:endParaRPr kumimoji="1" lang="ja-JP" altLang="en-US" sz="4000" dirty="0">
                  <a:latin typeface="Symbol" pitchFamily="18" charset="2"/>
                </a:endParaRPr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2555776" y="404664"/>
                <a:ext cx="4667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 smtClean="0">
                    <a:latin typeface="Symbol" pitchFamily="18" charset="2"/>
                  </a:rPr>
                  <a:t>-</a:t>
                </a:r>
                <a:endParaRPr kumimoji="1" lang="ja-JP" altLang="en-US" sz="4000" dirty="0">
                  <a:latin typeface="Symbol" pitchFamily="18" charset="2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5652120" y="476672"/>
                <a:ext cx="4667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 smtClean="0">
                    <a:latin typeface="Symbol" pitchFamily="18" charset="2"/>
                  </a:rPr>
                  <a:t>-</a:t>
                </a:r>
                <a:endParaRPr kumimoji="1" lang="ja-JP" altLang="en-US" sz="4000" dirty="0">
                  <a:latin typeface="Symbol" pitchFamily="18" charset="2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1763688" y="488866"/>
                <a:ext cx="4667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dirty="0">
                    <a:latin typeface="Symbol" pitchFamily="18" charset="2"/>
                  </a:rPr>
                  <a:t>+</a:t>
                </a:r>
                <a:endParaRPr kumimoji="1" lang="ja-JP" altLang="en-US" sz="4000" dirty="0">
                  <a:latin typeface="Symbol" pitchFamily="18" charset="2"/>
                </a:endParaRPr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3275856" y="332656"/>
                <a:ext cx="4667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dirty="0">
                    <a:latin typeface="Symbol" pitchFamily="18" charset="2"/>
                  </a:rPr>
                  <a:t>+</a:t>
                </a:r>
                <a:endParaRPr kumimoji="1" lang="ja-JP" altLang="en-US" sz="4000" dirty="0">
                  <a:latin typeface="Symbol" pitchFamily="18" charset="2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4860032" y="-171400"/>
                <a:ext cx="4667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dirty="0">
                    <a:latin typeface="Symbol" pitchFamily="18" charset="2"/>
                  </a:rPr>
                  <a:t>+</a:t>
                </a:r>
                <a:endParaRPr kumimoji="1" lang="ja-JP" altLang="en-US" sz="4000" dirty="0">
                  <a:latin typeface="Symbol" pitchFamily="18" charset="2"/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6444208" y="2708920"/>
                <a:ext cx="4667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dirty="0">
                    <a:latin typeface="Symbol" pitchFamily="18" charset="2"/>
                  </a:rPr>
                  <a:t>+</a:t>
                </a:r>
                <a:endParaRPr kumimoji="1" lang="ja-JP" altLang="en-US" sz="4000" dirty="0">
                  <a:latin typeface="Symbol" pitchFamily="18" charset="2"/>
                </a:endParaRPr>
              </a:p>
            </p:txBody>
          </p:sp>
        </p:grpSp>
      </p:grpSp>
      <p:sp>
        <p:nvSpPr>
          <p:cNvPr id="116" name="テキスト ボックス 115"/>
          <p:cNvSpPr txBox="1"/>
          <p:nvPr/>
        </p:nvSpPr>
        <p:spPr>
          <a:xfrm>
            <a:off x="4572703" y="5661248"/>
            <a:ext cx="40317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/>
              <a:t>C</a:t>
            </a:r>
            <a:r>
              <a:rPr lang="en-US" altLang="ja-JP" sz="2200" dirty="0" smtClean="0"/>
              <a:t>orrelation fn. of the planar state </a:t>
            </a:r>
          </a:p>
          <a:p>
            <a:r>
              <a:rPr lang="en-US" altLang="ja-JP" sz="2200" dirty="0" smtClean="0"/>
              <a:t>is consistent </a:t>
            </a:r>
            <a:r>
              <a:rPr kumimoji="1" lang="en-US" altLang="ja-JP" sz="2200" dirty="0" smtClean="0"/>
              <a:t>with that of the </a:t>
            </a:r>
          </a:p>
          <a:p>
            <a:r>
              <a:rPr kumimoji="1" lang="en-US" altLang="ja-JP" sz="2200" dirty="0" smtClean="0"/>
              <a:t>Exact Diagonalization results.</a:t>
            </a:r>
            <a:endParaRPr kumimoji="1" lang="ja-JP" alt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40" y="2420888"/>
            <a:ext cx="2473848" cy="8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テキスト ボックス 107"/>
          <p:cNvSpPr txBox="1"/>
          <p:nvPr/>
        </p:nvSpPr>
        <p:spPr>
          <a:xfrm>
            <a:off x="6536644" y="4437112"/>
            <a:ext cx="23056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Strong collinear </a:t>
            </a:r>
          </a:p>
          <a:p>
            <a:r>
              <a:rPr lang="en-US" altLang="ja-JP" sz="2200" dirty="0"/>
              <a:t>a</a:t>
            </a:r>
            <a:r>
              <a:rPr lang="en-US" altLang="ja-JP" sz="2200" dirty="0" smtClean="0"/>
              <a:t>ntiferromagnetic </a:t>
            </a:r>
          </a:p>
          <a:p>
            <a:r>
              <a:rPr kumimoji="1" lang="en-US" altLang="ja-JP" sz="2200" dirty="0" smtClean="0"/>
              <a:t>Correlations. </a:t>
            </a:r>
            <a:endParaRPr kumimoji="1" lang="ja-JP" altLang="en-US" sz="2200" dirty="0"/>
          </a:p>
        </p:txBody>
      </p: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52" y="3645024"/>
            <a:ext cx="2770560" cy="42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テキスト ボックス 119"/>
          <p:cNvSpPr txBox="1"/>
          <p:nvPr/>
        </p:nvSpPr>
        <p:spPr>
          <a:xfrm>
            <a:off x="5230032" y="116632"/>
            <a:ext cx="1430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J2=0.45*J1</a:t>
            </a:r>
            <a:endParaRPr kumimoji="1" lang="en-US" altLang="ja-JP" sz="2200" dirty="0" smtClean="0"/>
          </a:p>
        </p:txBody>
      </p:sp>
    </p:spTree>
    <p:extLst>
      <p:ext uri="{BB962C8B-B14F-4D97-AF65-F5344CB8AC3E}">
        <p14:creationId xmlns:p14="http://schemas.microsoft.com/office/powerpoint/2010/main" val="23937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755576" y="832937"/>
            <a:ext cx="6696744" cy="939879"/>
            <a:chOff x="755576" y="832937"/>
            <a:chExt cx="6696744" cy="939879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55576" y="832937"/>
              <a:ext cx="268926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p"/>
              </a:pPr>
              <a:r>
                <a:rPr lang="en-US" altLang="ja-JP" sz="2700" dirty="0" smtClean="0"/>
                <a:t>Zero-field case</a:t>
              </a:r>
              <a:endParaRPr kumimoji="1" lang="ja-JP" altLang="en-US" sz="27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613990" y="1311151"/>
              <a:ext cx="58383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Projected BCS w.f. is time-reversal symmetric</a:t>
              </a:r>
              <a:r>
                <a:rPr kumimoji="1" lang="en-US" altLang="ja-JP" sz="2400" dirty="0" smtClean="0"/>
                <a:t> </a:t>
              </a:r>
              <a:endParaRPr kumimoji="1" lang="ja-JP" altLang="en-US" sz="2400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9512" y="116632"/>
            <a:ext cx="7848872" cy="1224136"/>
            <a:chOff x="179512" y="116632"/>
            <a:chExt cx="7848872" cy="1224136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79512" y="116632"/>
              <a:ext cx="4355103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500" dirty="0" smtClean="0"/>
                <a:t>Spin nematic character</a:t>
              </a:r>
              <a:endParaRPr kumimoji="1" lang="ja-JP" altLang="en-US" sz="35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734168"/>
              <a:ext cx="3024336" cy="606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グループ化 18"/>
          <p:cNvGrpSpPr/>
          <p:nvPr/>
        </p:nvGrpSpPr>
        <p:grpSpPr>
          <a:xfrm>
            <a:off x="1259632" y="1844824"/>
            <a:ext cx="7272808" cy="1446550"/>
            <a:chOff x="1259632" y="1844824"/>
            <a:chExt cx="7272808" cy="14465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898869"/>
              <a:ext cx="2843411" cy="594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636912"/>
              <a:ext cx="3816424" cy="592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5698394" y="1844824"/>
              <a:ext cx="283404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200" b="1" dirty="0" smtClean="0"/>
                <a:t>ordering of the rank-2 </a:t>
              </a:r>
            </a:p>
            <a:p>
              <a:pPr algn="ctr"/>
              <a:r>
                <a:rPr lang="en-US" altLang="ja-JP" sz="2200" b="1" dirty="0" smtClean="0"/>
                <a:t>tensor of </a:t>
              </a:r>
              <a:r>
                <a:rPr lang="en-US" altLang="ja-JP" sz="2200" b="1" dirty="0" err="1" smtClean="0"/>
                <a:t>qudaratic</a:t>
              </a:r>
              <a:r>
                <a:rPr lang="en-US" altLang="ja-JP" sz="2200" b="1" dirty="0" smtClean="0"/>
                <a:t> </a:t>
              </a:r>
            </a:p>
            <a:p>
              <a:pPr algn="ctr"/>
              <a:r>
                <a:rPr kumimoji="1" lang="en-US" altLang="ja-JP" sz="2200" b="1" dirty="0" smtClean="0"/>
                <a:t>Spin operator without </a:t>
              </a:r>
            </a:p>
            <a:p>
              <a:pPr algn="ctr"/>
              <a:r>
                <a:rPr lang="en-US" altLang="ja-JP" sz="2200" b="1" dirty="0"/>
                <a:t>a</a:t>
              </a:r>
              <a:r>
                <a:rPr lang="en-US" altLang="ja-JP" sz="2200" b="1" dirty="0" smtClean="0"/>
                <a:t>ny spin moment</a:t>
              </a:r>
              <a:endParaRPr kumimoji="1" lang="en-US" altLang="ja-JP" sz="2200" b="1" dirty="0" smtClean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55576" y="3425225"/>
            <a:ext cx="66028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700" dirty="0" smtClean="0"/>
              <a:t>Under the Zeeman field (along z-direction)</a:t>
            </a:r>
            <a:endParaRPr kumimoji="1" lang="ja-JP" altLang="en-US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" y="4005064"/>
            <a:ext cx="31527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3331210" y="4127422"/>
            <a:ext cx="5345246" cy="1101778"/>
            <a:chOff x="3275856" y="4077072"/>
            <a:chExt cx="5345246" cy="110177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023" y="4590420"/>
              <a:ext cx="4764385" cy="588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275856" y="4077072"/>
              <a:ext cx="53452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b="1" dirty="0" smtClean="0"/>
                <a:t>π-rotation in the spin space around the field</a:t>
              </a:r>
              <a:endParaRPr kumimoji="1" lang="ja-JP" altLang="en-US" sz="2200" b="1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5496" y="3789040"/>
            <a:ext cx="3295714" cy="3024336"/>
            <a:chOff x="-1780281" y="3789040"/>
            <a:chExt cx="3145909" cy="3024336"/>
          </a:xfrm>
        </p:grpSpPr>
        <p:sp>
          <p:nvSpPr>
            <p:cNvPr id="17" name="正方形/長方形 16"/>
            <p:cNvSpPr/>
            <p:nvPr/>
          </p:nvSpPr>
          <p:spPr>
            <a:xfrm>
              <a:off x="-1780281" y="4005064"/>
              <a:ext cx="3145909" cy="2674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-1780281" y="3789040"/>
              <a:ext cx="2612791" cy="3024336"/>
              <a:chOff x="179512" y="3068960"/>
              <a:chExt cx="3268652" cy="3727670"/>
            </a:xfrm>
            <a:noFill/>
          </p:grpSpPr>
          <p:grpSp>
            <p:nvGrpSpPr>
              <p:cNvPr id="53" name="グループ化 52"/>
              <p:cNvGrpSpPr/>
              <p:nvPr/>
            </p:nvGrpSpPr>
            <p:grpSpPr>
              <a:xfrm>
                <a:off x="179512" y="3068960"/>
                <a:ext cx="2777043" cy="3356992"/>
                <a:chOff x="441525" y="3212976"/>
                <a:chExt cx="2777043" cy="3356992"/>
              </a:xfrm>
              <a:grpFill/>
            </p:grpSpPr>
            <p:cxnSp>
              <p:nvCxnSpPr>
                <p:cNvPr id="55" name="直線矢印コネクタ 54"/>
                <p:cNvCxnSpPr/>
                <p:nvPr/>
              </p:nvCxnSpPr>
              <p:spPr>
                <a:xfrm flipH="1" flipV="1">
                  <a:off x="1346360" y="3356992"/>
                  <a:ext cx="1" cy="3212976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1274352" y="393305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>
                  <a:off x="1274352" y="429309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>
                <a:xfrm>
                  <a:off x="1274352" y="465313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/>
                <p:cNvCxnSpPr/>
                <p:nvPr/>
              </p:nvCxnSpPr>
              <p:spPr>
                <a:xfrm>
                  <a:off x="1274352" y="501317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1274352" y="537321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1274352" y="5805264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1274352" y="6165304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/>
                <p:cNvCxnSpPr/>
                <p:nvPr/>
              </p:nvCxnSpPr>
              <p:spPr>
                <a:xfrm>
                  <a:off x="1274352" y="357301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770296" y="3212976"/>
                  <a:ext cx="461665" cy="481863"/>
                </a:xfrm>
                <a:prstGeom prst="rect">
                  <a:avLst/>
                </a:prstGeom>
                <a:grp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ja-JP" dirty="0" smtClean="0"/>
                    <a:t>.</a:t>
                  </a:r>
                  <a:r>
                    <a:rPr lang="ja-JP" altLang="en-US" dirty="0" smtClean="0"/>
                    <a:t> </a:t>
                  </a:r>
                  <a:r>
                    <a:rPr lang="en-US" altLang="ja-JP" dirty="0" smtClean="0"/>
                    <a:t>. . .</a:t>
                  </a:r>
                </a:p>
              </p:txBody>
            </p:sp>
            <p:sp>
              <p:nvSpPr>
                <p:cNvPr id="65" name="正方形/長方形 64"/>
                <p:cNvSpPr/>
                <p:nvPr/>
              </p:nvSpPr>
              <p:spPr>
                <a:xfrm>
                  <a:off x="1346360" y="6030580"/>
                  <a:ext cx="1872208" cy="2694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正方形/長方形 65"/>
                <p:cNvSpPr/>
                <p:nvPr/>
              </p:nvSpPr>
              <p:spPr>
                <a:xfrm>
                  <a:off x="1346361" y="5229200"/>
                  <a:ext cx="1148952" cy="2787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>
                  <a:off x="1346360" y="4509120"/>
                  <a:ext cx="685489" cy="27874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正方形/長方形 67"/>
                <p:cNvSpPr/>
                <p:nvPr/>
              </p:nvSpPr>
              <p:spPr>
                <a:xfrm>
                  <a:off x="1346360" y="3789040"/>
                  <a:ext cx="342744" cy="28803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9" name="直線矢印コネクタ 68"/>
                <p:cNvCxnSpPr/>
                <p:nvPr/>
              </p:nvCxnSpPr>
              <p:spPr>
                <a:xfrm>
                  <a:off x="1346360" y="6525344"/>
                  <a:ext cx="1872208" cy="0"/>
                </a:xfrm>
                <a:prstGeom prst="straightConnector1">
                  <a:avLst/>
                </a:prstGeom>
                <a:grpFill/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正方形/長方形 69"/>
                <p:cNvSpPr/>
                <p:nvPr/>
              </p:nvSpPr>
              <p:spPr>
                <a:xfrm>
                  <a:off x="441525" y="6028769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0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>
                <a:xfrm>
                  <a:off x="441525" y="5609336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1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72" name="正方形/長方形 71"/>
                <p:cNvSpPr/>
                <p:nvPr/>
              </p:nvSpPr>
              <p:spPr>
                <a:xfrm>
                  <a:off x="467544" y="5219907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2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73" name="正方形/長方形 72"/>
                <p:cNvSpPr/>
                <p:nvPr/>
              </p:nvSpPr>
              <p:spPr>
                <a:xfrm>
                  <a:off x="467544" y="4797152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3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74" name="正方形/長方形 73"/>
                <p:cNvSpPr/>
                <p:nvPr/>
              </p:nvSpPr>
              <p:spPr>
                <a:xfrm>
                  <a:off x="441525" y="4427820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4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75" name="正方形/長方形 74"/>
                <p:cNvSpPr/>
                <p:nvPr/>
              </p:nvSpPr>
              <p:spPr>
                <a:xfrm>
                  <a:off x="467544" y="4077072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5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76" name="正方形/長方形 75"/>
                <p:cNvSpPr/>
                <p:nvPr/>
              </p:nvSpPr>
              <p:spPr>
                <a:xfrm>
                  <a:off x="441525" y="3717032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6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</p:grpSp>
          <p:sp>
            <p:nvSpPr>
              <p:cNvPr id="54" name="正方形/長方形 53"/>
              <p:cNvSpPr/>
              <p:nvPr/>
            </p:nvSpPr>
            <p:spPr>
              <a:xfrm>
                <a:off x="251519" y="6427298"/>
                <a:ext cx="3196645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Weight of the projected BCS w.f.</a:t>
                </a:r>
                <a:endParaRPr lang="ja-JP" altLang="en-US" dirty="0"/>
              </a:p>
            </p:txBody>
          </p:sp>
        </p:grp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40337"/>
            <a:ext cx="5472608" cy="105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3131840" y="4072111"/>
            <a:ext cx="5734050" cy="1270386"/>
            <a:chOff x="3347864" y="4072111"/>
            <a:chExt cx="5734050" cy="127038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072111"/>
              <a:ext cx="2819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751947"/>
              <a:ext cx="5734050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正方形/長方形 84"/>
          <p:cNvSpPr/>
          <p:nvPr/>
        </p:nvSpPr>
        <p:spPr>
          <a:xfrm>
            <a:off x="2411760" y="4818856"/>
            <a:ext cx="704503" cy="62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372200" y="4636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Yunoki</a:t>
            </a:r>
            <a:r>
              <a:rPr lang="en-US" altLang="ja-JP" dirty="0" smtClean="0"/>
              <a:t> and  </a:t>
            </a:r>
          </a:p>
          <a:p>
            <a:r>
              <a:rPr lang="en-US" altLang="ja-JP" dirty="0" err="1" smtClean="0"/>
              <a:t>Momoi</a:t>
            </a:r>
            <a:r>
              <a:rPr kumimoji="1" lang="en-US" altLang="ja-JP" dirty="0" smtClean="0"/>
              <a:t>, arXiv:1106.5333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03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79512" y="44624"/>
            <a:ext cx="69072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500" dirty="0" smtClean="0"/>
              <a:t>D-wave </a:t>
            </a:r>
            <a:r>
              <a:rPr kumimoji="1" lang="en-US" altLang="ja-JP" sz="3500" dirty="0" smtClean="0"/>
              <a:t>spin-</a:t>
            </a:r>
            <a:r>
              <a:rPr kumimoji="1" lang="en-US" altLang="ja-JP" sz="3500" dirty="0" err="1" smtClean="0"/>
              <a:t>nematics</a:t>
            </a:r>
            <a:r>
              <a:rPr kumimoji="1" lang="en-US" altLang="ja-JP" sz="3500" dirty="0" smtClean="0"/>
              <a:t> </a:t>
            </a:r>
            <a:r>
              <a:rPr kumimoji="1" lang="en-US" altLang="ja-JP" sz="3500" dirty="0" smtClean="0"/>
              <a:t>of Planar state</a:t>
            </a:r>
            <a:endParaRPr kumimoji="1" lang="ja-JP" altLang="en-US" sz="3500" dirty="0"/>
          </a:p>
        </p:txBody>
      </p:sp>
      <p:grpSp>
        <p:nvGrpSpPr>
          <p:cNvPr id="2059" name="グループ化 2058"/>
          <p:cNvGrpSpPr/>
          <p:nvPr/>
        </p:nvGrpSpPr>
        <p:grpSpPr>
          <a:xfrm>
            <a:off x="323528" y="692696"/>
            <a:ext cx="8434958" cy="3207221"/>
            <a:chOff x="323528" y="725835"/>
            <a:chExt cx="8434958" cy="32072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25835"/>
              <a:ext cx="49911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742431"/>
              <a:ext cx="62103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526679"/>
              <a:ext cx="8362950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1295483" y="4077072"/>
            <a:ext cx="6300853" cy="2577773"/>
            <a:chOff x="1151467" y="4172891"/>
            <a:chExt cx="6300853" cy="257777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151467" y="4221088"/>
              <a:ext cx="2235480" cy="2448274"/>
              <a:chOff x="935443" y="5589238"/>
              <a:chExt cx="2235480" cy="2448274"/>
            </a:xfrm>
          </p:grpSpPr>
          <p:sp>
            <p:nvSpPr>
              <p:cNvPr id="13" name="正方形/長方形 12"/>
              <p:cNvSpPr>
                <a:spLocks noChangeAspect="1"/>
              </p:cNvSpPr>
              <p:nvPr/>
            </p:nvSpPr>
            <p:spPr>
              <a:xfrm>
                <a:off x="1185548" y="5857283"/>
                <a:ext cx="1681184" cy="1681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>
                <a:off x="1113540" y="6432990"/>
                <a:ext cx="0" cy="480625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 flipV="1">
                <a:off x="1329564" y="6235256"/>
                <a:ext cx="0" cy="834717"/>
              </a:xfrm>
              <a:prstGeom prst="straightConnector1">
                <a:avLst/>
              </a:prstGeom>
              <a:ln w="53975"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rot="5400000" flipV="1">
                <a:off x="2013093" y="6993568"/>
                <a:ext cx="0" cy="834717"/>
              </a:xfrm>
              <a:prstGeom prst="straightConnector1">
                <a:avLst/>
              </a:prstGeom>
              <a:ln w="539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円/楕円 16"/>
              <p:cNvSpPr>
                <a:spLocks noChangeAspect="1"/>
              </p:cNvSpPr>
              <p:nvPr/>
            </p:nvSpPr>
            <p:spPr>
              <a:xfrm>
                <a:off x="2125661" y="6133435"/>
                <a:ext cx="201153" cy="2011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>
                <a:spLocks noChangeAspect="1"/>
              </p:cNvSpPr>
              <p:nvPr/>
            </p:nvSpPr>
            <p:spPr>
              <a:xfrm>
                <a:off x="2049644" y="6055143"/>
                <a:ext cx="347671" cy="3476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2319197" y="5826750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field</a:t>
                </a:r>
                <a:endParaRPr kumimoji="1" lang="ja-JP" altLang="en-US" sz="1600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974606" y="7000364"/>
                <a:ext cx="793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accent1"/>
                    </a:solidFill>
                  </a:rPr>
                  <a:t>Cooper</a:t>
                </a:r>
                <a:endParaRPr kumimoji="1" lang="ja-JP" altLang="en-US" sz="16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322941" y="7698958"/>
                <a:ext cx="9171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err="1" smtClean="0">
                    <a:solidFill>
                      <a:srgbClr val="FF0000"/>
                    </a:solidFill>
                  </a:rPr>
                  <a:t>excitonic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直線矢印コネクタ 21"/>
              <p:cNvCxnSpPr/>
              <p:nvPr/>
            </p:nvCxnSpPr>
            <p:spPr>
              <a:xfrm rot="-5400000">
                <a:off x="1881339" y="7386638"/>
                <a:ext cx="0" cy="480625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869348" y="5589240"/>
                <a:ext cx="0" cy="227899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1185548" y="5589238"/>
                <a:ext cx="0" cy="227899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935443" y="5857283"/>
                <a:ext cx="22219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948986" y="7538467"/>
                <a:ext cx="22219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グループ化 33"/>
            <p:cNvGrpSpPr/>
            <p:nvPr/>
          </p:nvGrpSpPr>
          <p:grpSpPr>
            <a:xfrm>
              <a:off x="5216840" y="4221090"/>
              <a:ext cx="2235480" cy="2448274"/>
              <a:chOff x="935443" y="5589238"/>
              <a:chExt cx="2235480" cy="2448274"/>
            </a:xfrm>
          </p:grpSpPr>
          <p:sp>
            <p:nvSpPr>
              <p:cNvPr id="35" name="正方形/長方形 34"/>
              <p:cNvSpPr>
                <a:spLocks noChangeAspect="1"/>
              </p:cNvSpPr>
              <p:nvPr/>
            </p:nvSpPr>
            <p:spPr>
              <a:xfrm>
                <a:off x="1185548" y="5857283"/>
                <a:ext cx="1681184" cy="1681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" name="直線矢印コネクタ 35"/>
              <p:cNvCxnSpPr/>
              <p:nvPr/>
            </p:nvCxnSpPr>
            <p:spPr>
              <a:xfrm>
                <a:off x="1113540" y="6432990"/>
                <a:ext cx="0" cy="480625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none" w="med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flipV="1">
                <a:off x="1329564" y="6235256"/>
                <a:ext cx="0" cy="834717"/>
              </a:xfrm>
              <a:prstGeom prst="straightConnector1">
                <a:avLst/>
              </a:prstGeom>
              <a:ln w="53975"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/>
              <p:nvPr/>
            </p:nvCxnSpPr>
            <p:spPr>
              <a:xfrm rot="5400000" flipV="1">
                <a:off x="2013093" y="6993568"/>
                <a:ext cx="0" cy="834717"/>
              </a:xfrm>
              <a:prstGeom prst="straightConnector1">
                <a:avLst/>
              </a:prstGeom>
              <a:ln w="539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円/楕円 38"/>
              <p:cNvSpPr>
                <a:spLocks noChangeAspect="1"/>
              </p:cNvSpPr>
              <p:nvPr/>
            </p:nvSpPr>
            <p:spPr>
              <a:xfrm>
                <a:off x="2125661" y="6133435"/>
                <a:ext cx="201153" cy="20115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>
                <a:spLocks noChangeAspect="1"/>
              </p:cNvSpPr>
              <p:nvPr/>
            </p:nvSpPr>
            <p:spPr>
              <a:xfrm>
                <a:off x="2049644" y="6055143"/>
                <a:ext cx="347671" cy="3476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319197" y="5826750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field</a:t>
                </a:r>
                <a:endParaRPr kumimoji="1" lang="ja-JP" altLang="en-US" sz="1600" dirty="0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1974606" y="7000364"/>
                <a:ext cx="793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accent1"/>
                    </a:solidFill>
                  </a:rPr>
                  <a:t>Cooper</a:t>
                </a:r>
                <a:endParaRPr kumimoji="1" lang="ja-JP" altLang="en-US" sz="16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1322941" y="7698958"/>
                <a:ext cx="9171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err="1" smtClean="0">
                    <a:solidFill>
                      <a:srgbClr val="FF0000"/>
                    </a:solidFill>
                  </a:rPr>
                  <a:t>excitonic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4" name="直線矢印コネクタ 43"/>
              <p:cNvCxnSpPr/>
              <p:nvPr/>
            </p:nvCxnSpPr>
            <p:spPr>
              <a:xfrm rot="-5400000">
                <a:off x="1881339" y="7386638"/>
                <a:ext cx="0" cy="480625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2869348" y="5589240"/>
                <a:ext cx="0" cy="227899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1185548" y="5589238"/>
                <a:ext cx="0" cy="227899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935443" y="5857283"/>
                <a:ext cx="22219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948986" y="7538467"/>
                <a:ext cx="22219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ストライプ矢印 3"/>
            <p:cNvSpPr/>
            <p:nvPr/>
          </p:nvSpPr>
          <p:spPr>
            <a:xfrm>
              <a:off x="3779912" y="5323582"/>
              <a:ext cx="1008112" cy="553694"/>
            </a:xfrm>
            <a:prstGeom prst="striped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142587" y="4172891"/>
              <a:ext cx="22695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π/2</a:t>
              </a:r>
              <a:r>
                <a:rPr lang="en-US" altLang="ja-JP" dirty="0" smtClean="0"/>
                <a:t>-rotation </a:t>
              </a:r>
            </a:p>
            <a:p>
              <a:pPr algn="ctr"/>
              <a:r>
                <a:rPr lang="en-US" altLang="ja-JP" dirty="0" smtClean="0"/>
                <a:t>Around the field</a:t>
              </a:r>
            </a:p>
            <a:p>
              <a:pPr algn="ctr"/>
              <a:r>
                <a:rPr kumimoji="1" lang="en-US" altLang="ja-JP" dirty="0" smtClean="0"/>
                <a:t>Both in spin-space </a:t>
              </a:r>
            </a:p>
            <a:p>
              <a:pPr algn="ctr"/>
              <a:r>
                <a:rPr kumimoji="1" lang="en-US" altLang="ja-JP" dirty="0" smtClean="0"/>
                <a:t>and spatial coordinate</a:t>
              </a:r>
              <a:endParaRPr kumimoji="1" lang="ja-JP" altLang="en-US" dirty="0"/>
            </a:p>
          </p:txBody>
        </p:sp>
        <p:sp>
          <p:nvSpPr>
            <p:cNvPr id="51" name="ストライプ矢印 50"/>
            <p:cNvSpPr/>
            <p:nvPr/>
          </p:nvSpPr>
          <p:spPr>
            <a:xfrm rot="10800000">
              <a:off x="3707905" y="5899645"/>
              <a:ext cx="1008112" cy="553694"/>
            </a:xfrm>
            <a:prstGeom prst="stripedRightArrow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583083" y="6381332"/>
              <a:ext cx="1492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a</a:t>
              </a:r>
              <a:r>
                <a:rPr kumimoji="1" lang="en-US" altLang="ja-JP" dirty="0" smtClean="0"/>
                <a:t> gauge trans.</a:t>
              </a:r>
            </a:p>
          </p:txBody>
        </p:sp>
      </p:grpSp>
      <p:grpSp>
        <p:nvGrpSpPr>
          <p:cNvPr id="2058" name="グループ化 2057"/>
          <p:cNvGrpSpPr/>
          <p:nvPr/>
        </p:nvGrpSpPr>
        <p:grpSpPr>
          <a:xfrm>
            <a:off x="755576" y="4869160"/>
            <a:ext cx="7056784" cy="1381497"/>
            <a:chOff x="683568" y="4423767"/>
            <a:chExt cx="7056784" cy="1381497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83568" y="4423767"/>
              <a:ext cx="7056784" cy="1381497"/>
              <a:chOff x="-252536" y="3861048"/>
              <a:chExt cx="7056784" cy="1381497"/>
            </a:xfrm>
          </p:grpSpPr>
          <p:pic>
            <p:nvPicPr>
              <p:cNvPr id="5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698" y="4509120"/>
                <a:ext cx="6305550" cy="733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-252536" y="3861048"/>
                <a:ext cx="606018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600" dirty="0" smtClean="0"/>
                  <a:t>π/2-rotational symmetry in </a:t>
                </a:r>
                <a:r>
                  <a:rPr lang="en-US" altLang="ja-JP" sz="2600" dirty="0" smtClean="0"/>
                  <a:t>the </a:t>
                </a:r>
                <a:r>
                  <a:rPr kumimoji="1" lang="en-US" altLang="ja-JP" sz="2600" dirty="0" smtClean="0"/>
                  <a:t>plana</a:t>
                </a:r>
                <a:r>
                  <a:rPr lang="en-US" altLang="ja-JP" sz="2600" dirty="0" smtClean="0"/>
                  <a:t>r state</a:t>
                </a:r>
                <a:endParaRPr kumimoji="1" lang="ja-JP" altLang="en-US" sz="2600" dirty="0"/>
              </a:p>
            </p:txBody>
          </p:sp>
        </p:grpSp>
        <p:sp>
          <p:nvSpPr>
            <p:cNvPr id="2055" name="円/楕円 2054"/>
            <p:cNvSpPr/>
            <p:nvPr/>
          </p:nvSpPr>
          <p:spPr>
            <a:xfrm>
              <a:off x="5313784" y="5085184"/>
              <a:ext cx="9144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57" name="グループ化 2056"/>
          <p:cNvGrpSpPr/>
          <p:nvPr/>
        </p:nvGrpSpPr>
        <p:grpSpPr>
          <a:xfrm>
            <a:off x="2411760" y="1578496"/>
            <a:ext cx="6339938" cy="2642592"/>
            <a:chOff x="2411760" y="1650504"/>
            <a:chExt cx="6339938" cy="2642592"/>
          </a:xfrm>
        </p:grpSpPr>
        <p:grpSp>
          <p:nvGrpSpPr>
            <p:cNvPr id="2054" name="グループ化 2053"/>
            <p:cNvGrpSpPr/>
            <p:nvPr/>
          </p:nvGrpSpPr>
          <p:grpSpPr>
            <a:xfrm>
              <a:off x="2411760" y="1650504"/>
              <a:ext cx="6192688" cy="2642592"/>
              <a:chOff x="2411760" y="1650504"/>
              <a:chExt cx="6192688" cy="2642592"/>
            </a:xfrm>
          </p:grpSpPr>
          <p:grpSp>
            <p:nvGrpSpPr>
              <p:cNvPr id="2049" name="グループ化 2048"/>
              <p:cNvGrpSpPr/>
              <p:nvPr/>
            </p:nvGrpSpPr>
            <p:grpSpPr>
              <a:xfrm>
                <a:off x="2411760" y="2730624"/>
                <a:ext cx="5688632" cy="1562472"/>
                <a:chOff x="2411760" y="2730624"/>
                <a:chExt cx="5688632" cy="1562472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3059832" y="2730624"/>
                  <a:ext cx="1582100" cy="626368"/>
                </a:xfrm>
                <a:prstGeom prst="ellipse">
                  <a:avLst/>
                </a:prstGeom>
                <a:solidFill>
                  <a:schemeClr val="accent1">
                    <a:alpha val="3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円/楕円 57"/>
                <p:cNvSpPr/>
                <p:nvPr/>
              </p:nvSpPr>
              <p:spPr>
                <a:xfrm>
                  <a:off x="4572000" y="3378696"/>
                  <a:ext cx="1582100" cy="626368"/>
                </a:xfrm>
                <a:prstGeom prst="ellipse">
                  <a:avLst/>
                </a:prstGeom>
                <a:solidFill>
                  <a:schemeClr val="accent1">
                    <a:alpha val="3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円/楕円 58"/>
                <p:cNvSpPr/>
                <p:nvPr/>
              </p:nvSpPr>
              <p:spPr>
                <a:xfrm>
                  <a:off x="2555776" y="3378696"/>
                  <a:ext cx="1582100" cy="626368"/>
                </a:xfrm>
                <a:prstGeom prst="ellipse">
                  <a:avLst/>
                </a:prstGeom>
                <a:solidFill>
                  <a:srgbClr val="FF0000">
                    <a:alpha val="3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円/楕円 59"/>
                <p:cNvSpPr/>
                <p:nvPr/>
              </p:nvSpPr>
              <p:spPr>
                <a:xfrm>
                  <a:off x="6518292" y="3378696"/>
                  <a:ext cx="1582100" cy="626368"/>
                </a:xfrm>
                <a:prstGeom prst="ellipse">
                  <a:avLst/>
                </a:prstGeom>
                <a:solidFill>
                  <a:srgbClr val="FF0000">
                    <a:alpha val="3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48" name="テキスト ボックス 2047"/>
                <p:cNvSpPr txBox="1"/>
                <p:nvPr/>
              </p:nvSpPr>
              <p:spPr>
                <a:xfrm>
                  <a:off x="2421516" y="3862209"/>
                  <a:ext cx="63831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 b="1" dirty="0" smtClean="0">
                      <a:solidFill>
                        <a:srgbClr val="FF0000"/>
                      </a:solidFill>
                    </a:rPr>
                    <a:t>odd</a:t>
                  </a:r>
                  <a:endParaRPr kumimoji="1" lang="ja-JP" altLang="en-US" sz="2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6372200" y="3862209"/>
                  <a:ext cx="63831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 b="1" dirty="0" smtClean="0">
                      <a:solidFill>
                        <a:srgbClr val="FF0000"/>
                      </a:solidFill>
                    </a:rPr>
                    <a:t>odd</a:t>
                  </a:r>
                  <a:endParaRPr kumimoji="1" lang="ja-JP" altLang="en-US" sz="2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4437740" y="3862209"/>
                  <a:ext cx="74975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 b="1" dirty="0" smtClean="0">
                      <a:solidFill>
                        <a:srgbClr val="341BF1"/>
                      </a:solidFill>
                    </a:rPr>
                    <a:t>even</a:t>
                  </a:r>
                  <a:endParaRPr kumimoji="1" lang="ja-JP" altLang="en-US" sz="2200" b="1" dirty="0">
                    <a:solidFill>
                      <a:srgbClr val="341BF1"/>
                    </a:solidFill>
                  </a:endParaRPr>
                </a:p>
              </p:txBody>
            </p:sp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2411760" y="2998113"/>
                  <a:ext cx="74975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200" b="1" dirty="0" smtClean="0">
                      <a:solidFill>
                        <a:srgbClr val="341BF1"/>
                      </a:solidFill>
                    </a:rPr>
                    <a:t>even</a:t>
                  </a:r>
                  <a:endParaRPr kumimoji="1" lang="ja-JP" altLang="en-US" sz="2200" b="1" dirty="0">
                    <a:solidFill>
                      <a:srgbClr val="341BF1"/>
                    </a:solidFill>
                  </a:endParaRPr>
                </a:p>
              </p:txBody>
            </p:sp>
          </p:grpSp>
          <p:sp>
            <p:nvSpPr>
              <p:cNvPr id="66" name="円/楕円 65"/>
              <p:cNvSpPr/>
              <p:nvPr/>
            </p:nvSpPr>
            <p:spPr>
              <a:xfrm>
                <a:off x="3349940" y="1700808"/>
                <a:ext cx="1582100" cy="626368"/>
              </a:xfrm>
              <a:prstGeom prst="ellipse">
                <a:avLst/>
              </a:pr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7022348" y="1650504"/>
                <a:ext cx="1582100" cy="626368"/>
              </a:xfrm>
              <a:prstGeom prst="ellipse">
                <a:avLst/>
              </a:prstGeom>
              <a:solidFill>
                <a:srgbClr val="FF000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56" name="テキスト ボックス 2055"/>
            <p:cNvSpPr txBox="1"/>
            <p:nvPr/>
          </p:nvSpPr>
          <p:spPr>
            <a:xfrm>
              <a:off x="6372200" y="2636912"/>
              <a:ext cx="237949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100" b="1" dirty="0" smtClean="0"/>
                <a:t>π/2-spatial rotation</a:t>
              </a:r>
              <a:endParaRPr kumimoji="1" lang="ja-JP" altLang="en-US" sz="2100" b="1" dirty="0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6466688" y="632882"/>
            <a:ext cx="2497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Yunoki</a:t>
            </a:r>
            <a:r>
              <a:rPr lang="en-US" altLang="ja-JP" dirty="0" smtClean="0"/>
              <a:t> and </a:t>
            </a:r>
          </a:p>
          <a:p>
            <a:endParaRPr lang="en-US" altLang="ja-JP" sz="200" dirty="0"/>
          </a:p>
          <a:p>
            <a:endParaRPr lang="en-US" altLang="ja-JP" sz="200" dirty="0" smtClean="0"/>
          </a:p>
          <a:p>
            <a:r>
              <a:rPr lang="en-US" altLang="ja-JP" dirty="0" err="1" smtClean="0"/>
              <a:t>Momoi</a:t>
            </a:r>
            <a:r>
              <a:rPr kumimoji="1" lang="en-US" altLang="ja-JP" dirty="0" smtClean="0"/>
              <a:t>, arXiv:1106.5333</a:t>
            </a:r>
            <a:endParaRPr lang="en-US" altLang="ja-JP" dirty="0" smtClean="0"/>
          </a:p>
        </p:txBody>
      </p:sp>
      <p:sp>
        <p:nvSpPr>
          <p:cNvPr id="3" name="環状矢印 2"/>
          <p:cNvSpPr/>
          <p:nvPr/>
        </p:nvSpPr>
        <p:spPr>
          <a:xfrm rot="16200000" flipV="1">
            <a:off x="1403648" y="5055480"/>
            <a:ext cx="978408" cy="11818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3708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6444208" y="44624"/>
            <a:ext cx="2557853" cy="2053392"/>
            <a:chOff x="6478643" y="211286"/>
            <a:chExt cx="2557853" cy="205339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478643" y="211286"/>
              <a:ext cx="251498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000" dirty="0" smtClean="0"/>
                <a:t>From </a:t>
              </a:r>
            </a:p>
            <a:p>
              <a:pPr algn="ctr"/>
              <a:r>
                <a:rPr lang="en-US" altLang="ja-JP" sz="3000" dirty="0" smtClean="0"/>
                <a:t>Shannon</a:t>
              </a:r>
              <a:r>
                <a:rPr kumimoji="1" lang="en-US" altLang="ja-JP" sz="3000" dirty="0" smtClean="0"/>
                <a:t> et.al. </a:t>
              </a:r>
            </a:p>
            <a:p>
              <a:pPr algn="ctr"/>
              <a:r>
                <a:rPr kumimoji="1" lang="en-US" altLang="ja-JP" sz="3000" dirty="0" smtClean="0"/>
                <a:t>PRL (2006)</a:t>
              </a:r>
              <a:endParaRPr kumimoji="1" lang="ja-JP" altLang="en-US" sz="3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522666" y="1556792"/>
              <a:ext cx="25138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/>
                <a:t>ED (N = </a:t>
              </a:r>
              <a:r>
                <a:rPr lang="en-US" altLang="ja-JP" sz="4000" dirty="0" smtClean="0"/>
                <a:t>36</a:t>
              </a:r>
              <a:r>
                <a:rPr kumimoji="1" lang="en-US" altLang="ja-JP" sz="4000" dirty="0" smtClean="0"/>
                <a:t>)</a:t>
              </a:r>
              <a:endParaRPr kumimoji="1" lang="ja-JP" altLang="en-US" sz="40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6333322" y="1949931"/>
            <a:ext cx="2847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D-wave spin nematic </a:t>
            </a:r>
          </a:p>
          <a:p>
            <a:pPr algn="ctr"/>
            <a:r>
              <a:rPr kumimoji="1" lang="en-US" altLang="ja-JP" sz="2400" dirty="0" smtClean="0"/>
              <a:t>character </a:t>
            </a:r>
            <a:endParaRPr kumimoji="1" lang="ja-JP" altLang="en-US" sz="24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11800" y="188640"/>
            <a:ext cx="5972368" cy="6043979"/>
            <a:chOff x="111800" y="193333"/>
            <a:chExt cx="5972368" cy="604397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00" y="193333"/>
              <a:ext cx="5972368" cy="6043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2915816" y="3666728"/>
              <a:ext cx="3002632" cy="1778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504026" y="2996952"/>
              <a:ext cx="2364118" cy="2218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直角三角形 17"/>
            <p:cNvSpPr/>
            <p:nvPr/>
          </p:nvSpPr>
          <p:spPr>
            <a:xfrm flipH="1">
              <a:off x="2843808" y="2852936"/>
              <a:ext cx="864096" cy="9144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067901" y="836712"/>
            <a:ext cx="7785134" cy="4394579"/>
            <a:chOff x="1067901" y="906629"/>
            <a:chExt cx="7785134" cy="4394579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1067901" y="906629"/>
              <a:ext cx="6058573" cy="4394579"/>
              <a:chOff x="-4140968" y="0"/>
              <a:chExt cx="6058573" cy="4394579"/>
            </a:xfrm>
          </p:grpSpPr>
          <p:grpSp>
            <p:nvGrpSpPr>
              <p:cNvPr id="25" name="グループ化 24"/>
              <p:cNvGrpSpPr/>
              <p:nvPr/>
            </p:nvGrpSpPr>
            <p:grpSpPr>
              <a:xfrm>
                <a:off x="-1670894" y="1872208"/>
                <a:ext cx="3588499" cy="646331"/>
                <a:chOff x="3441675" y="2621460"/>
                <a:chExt cx="3588499" cy="646331"/>
              </a:xfrm>
            </p:grpSpPr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971644" y="2621460"/>
                  <a:ext cx="305853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b="1" dirty="0" err="1" smtClean="0"/>
                    <a:t>Andeson’s</a:t>
                  </a:r>
                  <a:r>
                    <a:rPr kumimoji="1" lang="en-US" altLang="ja-JP" b="1" dirty="0" smtClean="0"/>
                    <a:t>  tower of state</a:t>
                  </a:r>
                </a:p>
                <a:p>
                  <a:pPr algn="ctr"/>
                  <a:r>
                    <a:rPr lang="en-US" altLang="ja-JP" b="1" dirty="0" smtClean="0"/>
                    <a:t>(Quasi-degenerate Joint state)</a:t>
                  </a:r>
                  <a:endParaRPr kumimoji="1" lang="ja-JP" altLang="en-US" b="1" dirty="0"/>
                </a:p>
              </p:txBody>
            </p:sp>
            <p:cxnSp>
              <p:nvCxnSpPr>
                <p:cNvPr id="21" name="曲線コネクタ 20"/>
                <p:cNvCxnSpPr/>
                <p:nvPr/>
              </p:nvCxnSpPr>
              <p:spPr>
                <a:xfrm rot="10800000" flipV="1">
                  <a:off x="3441675" y="2837484"/>
                  <a:ext cx="745993" cy="68230"/>
                </a:xfrm>
                <a:prstGeom prst="curvedConnector3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フリーフォーム 26"/>
              <p:cNvSpPr/>
              <p:nvPr/>
            </p:nvSpPr>
            <p:spPr>
              <a:xfrm>
                <a:off x="-4140968" y="0"/>
                <a:ext cx="4872251" cy="4394579"/>
              </a:xfrm>
              <a:custGeom>
                <a:avLst/>
                <a:gdLst>
                  <a:gd name="connsiteX0" fmla="*/ 0 w 4872251"/>
                  <a:gd name="connsiteY0" fmla="*/ 4394579 h 4394579"/>
                  <a:gd name="connsiteX1" fmla="*/ 532263 w 4872251"/>
                  <a:gd name="connsiteY1" fmla="*/ 3903259 h 4394579"/>
                  <a:gd name="connsiteX2" fmla="*/ 1078173 w 4872251"/>
                  <a:gd name="connsiteY2" fmla="*/ 3425588 h 4394579"/>
                  <a:gd name="connsiteX3" fmla="*/ 1624083 w 4872251"/>
                  <a:gd name="connsiteY3" fmla="*/ 2975212 h 4394579"/>
                  <a:gd name="connsiteX4" fmla="*/ 2169994 w 4872251"/>
                  <a:gd name="connsiteY4" fmla="*/ 2361062 h 4394579"/>
                  <a:gd name="connsiteX5" fmla="*/ 2702257 w 4872251"/>
                  <a:gd name="connsiteY5" fmla="*/ 1801504 h 4394579"/>
                  <a:gd name="connsiteX6" fmla="*/ 3248167 w 4872251"/>
                  <a:gd name="connsiteY6" fmla="*/ 1269242 h 4394579"/>
                  <a:gd name="connsiteX7" fmla="*/ 3794077 w 4872251"/>
                  <a:gd name="connsiteY7" fmla="*/ 682388 h 4394579"/>
                  <a:gd name="connsiteX8" fmla="*/ 4326340 w 4872251"/>
                  <a:gd name="connsiteY8" fmla="*/ 191068 h 4394579"/>
                  <a:gd name="connsiteX9" fmla="*/ 4872251 w 4872251"/>
                  <a:gd name="connsiteY9" fmla="*/ 0 h 4394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2251" h="4394579">
                    <a:moveTo>
                      <a:pt x="0" y="4394579"/>
                    </a:moveTo>
                    <a:cubicBezTo>
                      <a:pt x="176283" y="4229668"/>
                      <a:pt x="352567" y="4064758"/>
                      <a:pt x="532263" y="3903259"/>
                    </a:cubicBezTo>
                    <a:cubicBezTo>
                      <a:pt x="711959" y="3741760"/>
                      <a:pt x="896203" y="3580263"/>
                      <a:pt x="1078173" y="3425588"/>
                    </a:cubicBezTo>
                    <a:cubicBezTo>
                      <a:pt x="1260143" y="3270913"/>
                      <a:pt x="1442113" y="3152633"/>
                      <a:pt x="1624083" y="2975212"/>
                    </a:cubicBezTo>
                    <a:cubicBezTo>
                      <a:pt x="1806053" y="2797791"/>
                      <a:pt x="1990298" y="2556680"/>
                      <a:pt x="2169994" y="2361062"/>
                    </a:cubicBezTo>
                    <a:cubicBezTo>
                      <a:pt x="2349690" y="2165444"/>
                      <a:pt x="2522562" y="1983474"/>
                      <a:pt x="2702257" y="1801504"/>
                    </a:cubicBezTo>
                    <a:cubicBezTo>
                      <a:pt x="2881953" y="1619534"/>
                      <a:pt x="3066197" y="1455761"/>
                      <a:pt x="3248167" y="1269242"/>
                    </a:cubicBezTo>
                    <a:cubicBezTo>
                      <a:pt x="3430137" y="1082723"/>
                      <a:pt x="3614382" y="862084"/>
                      <a:pt x="3794077" y="682388"/>
                    </a:cubicBezTo>
                    <a:cubicBezTo>
                      <a:pt x="3973772" y="502692"/>
                      <a:pt x="4146644" y="304799"/>
                      <a:pt x="4326340" y="191068"/>
                    </a:cubicBezTo>
                    <a:cubicBezTo>
                      <a:pt x="4506036" y="77337"/>
                      <a:pt x="4689143" y="38668"/>
                      <a:pt x="4872251" y="0"/>
                    </a:cubicBezTo>
                  </a:path>
                </a:pathLst>
              </a:custGeom>
              <a:ln w="60325">
                <a:solidFill>
                  <a:srgbClr val="FFFF00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498917"/>
              <a:ext cx="4641075" cy="784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9" name="グループ化 1028"/>
          <p:cNvGrpSpPr/>
          <p:nvPr/>
        </p:nvGrpSpPr>
        <p:grpSpPr>
          <a:xfrm>
            <a:off x="808740" y="1988840"/>
            <a:ext cx="2683140" cy="4185756"/>
            <a:chOff x="808740" y="1988840"/>
            <a:chExt cx="2683140" cy="4185756"/>
          </a:xfrm>
        </p:grpSpPr>
        <p:sp>
          <p:nvSpPr>
            <p:cNvPr id="1025" name="角丸四角形 1024"/>
            <p:cNvSpPr/>
            <p:nvPr/>
          </p:nvSpPr>
          <p:spPr>
            <a:xfrm>
              <a:off x="899592" y="1988840"/>
              <a:ext cx="288032" cy="37926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1475656" y="1988840"/>
              <a:ext cx="288032" cy="37926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1979712" y="1988840"/>
              <a:ext cx="288032" cy="37926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2555776" y="1988840"/>
              <a:ext cx="288032" cy="37926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3059832" y="1988840"/>
              <a:ext cx="288032" cy="37926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テキスト ボックス 1027"/>
            <p:cNvSpPr txBox="1"/>
            <p:nvPr/>
          </p:nvSpPr>
          <p:spPr>
            <a:xfrm>
              <a:off x="808740" y="580526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S=0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331640" y="580526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S=2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888860" y="5795972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S=4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464924" y="580526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S=6</a:t>
              </a:r>
              <a:endParaRPr kumimoji="1" lang="ja-JP" altLang="en-US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968980" y="580526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S=8</a:t>
              </a:r>
              <a:endParaRPr kumimoji="1" lang="ja-JP" altLang="en-US" dirty="0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4355213" y="5489937"/>
            <a:ext cx="460927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The projected planar state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mimic the </a:t>
            </a:r>
          </a:p>
          <a:p>
            <a:pPr algn="ctr"/>
            <a:r>
              <a:rPr lang="en-US" altLang="ja-JP" sz="2000" dirty="0" smtClean="0"/>
              <a:t>quasi-degenerate joint  state </a:t>
            </a:r>
          </a:p>
          <a:p>
            <a:pPr algn="ctr"/>
            <a:r>
              <a:rPr kumimoji="1" lang="en-US" altLang="ja-JP" sz="2000" dirty="0" smtClean="0"/>
              <a:t> with the same spatial symmetry as </a:t>
            </a:r>
            <a:r>
              <a:rPr lang="en-US" altLang="ja-JP" sz="2000" dirty="0" smtClean="0"/>
              <a:t>that </a:t>
            </a:r>
          </a:p>
          <a:p>
            <a:pPr algn="ctr"/>
            <a:r>
              <a:rPr lang="en-US" altLang="ja-JP" sz="2000" dirty="0" smtClean="0"/>
              <a:t>of the ED study (especially under the field)</a:t>
            </a:r>
            <a:endParaRPr kumimoji="1" lang="en-US" altLang="ja-JP" sz="2000" dirty="0" smtClean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755576" y="3020015"/>
            <a:ext cx="2710391" cy="3145289"/>
            <a:chOff x="736732" y="3029307"/>
            <a:chExt cx="2710391" cy="3145289"/>
          </a:xfrm>
        </p:grpSpPr>
        <p:sp>
          <p:nvSpPr>
            <p:cNvPr id="50" name="角丸四角形 49"/>
            <p:cNvSpPr/>
            <p:nvPr/>
          </p:nvSpPr>
          <p:spPr>
            <a:xfrm>
              <a:off x="899592" y="4939169"/>
              <a:ext cx="269188" cy="842287"/>
            </a:xfrm>
            <a:prstGeom prst="roundRect">
              <a:avLst/>
            </a:pr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1475656" y="4405381"/>
              <a:ext cx="269188" cy="1376076"/>
            </a:xfrm>
            <a:prstGeom prst="roundRect">
              <a:avLst/>
            </a:prstGeom>
            <a:solidFill>
              <a:srgbClr val="0070C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角丸四角形 51"/>
            <p:cNvSpPr/>
            <p:nvPr/>
          </p:nvSpPr>
          <p:spPr>
            <a:xfrm>
              <a:off x="1979712" y="4096884"/>
              <a:ext cx="269188" cy="1684573"/>
            </a:xfrm>
            <a:prstGeom prst="roundRect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2536932" y="3690635"/>
              <a:ext cx="288032" cy="2090822"/>
            </a:xfrm>
            <a:prstGeom prst="roundRect">
              <a:avLst/>
            </a:prstGeom>
            <a:solidFill>
              <a:srgbClr val="0070C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3040988" y="3029307"/>
              <a:ext cx="288032" cy="2752149"/>
            </a:xfrm>
            <a:prstGeom prst="roundRect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736732" y="5805264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odd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312796" y="5805264"/>
              <a:ext cx="644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70C0"/>
                  </a:solidFill>
                </a:rPr>
                <a:t>even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816852" y="5795972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odd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392916" y="5805264"/>
              <a:ext cx="644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341BF1"/>
                  </a:solidFill>
                </a:rPr>
                <a:t>even</a:t>
              </a:r>
              <a:endParaRPr kumimoji="1" lang="ja-JP" altLang="en-US" b="1" dirty="0">
                <a:solidFill>
                  <a:srgbClr val="341BF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896972" y="5805264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odd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3" name="グループ化 1032"/>
          <p:cNvGrpSpPr/>
          <p:nvPr/>
        </p:nvGrpSpPr>
        <p:grpSpPr>
          <a:xfrm>
            <a:off x="2726374" y="188640"/>
            <a:ext cx="1031834" cy="792088"/>
            <a:chOff x="2726374" y="188640"/>
            <a:chExt cx="1031834" cy="792088"/>
          </a:xfrm>
        </p:grpSpPr>
        <p:sp>
          <p:nvSpPr>
            <p:cNvPr id="1032" name="角丸四角形 1031"/>
            <p:cNvSpPr/>
            <p:nvPr/>
          </p:nvSpPr>
          <p:spPr>
            <a:xfrm>
              <a:off x="2726374" y="188640"/>
              <a:ext cx="914400" cy="457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角丸四角形 60"/>
            <p:cNvSpPr/>
            <p:nvPr/>
          </p:nvSpPr>
          <p:spPr>
            <a:xfrm>
              <a:off x="2843808" y="523528"/>
              <a:ext cx="914400" cy="457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5" name="グループ化 1034"/>
          <p:cNvGrpSpPr/>
          <p:nvPr/>
        </p:nvGrpSpPr>
        <p:grpSpPr>
          <a:xfrm>
            <a:off x="5385792" y="3356992"/>
            <a:ext cx="2714600" cy="911803"/>
            <a:chOff x="5364088" y="3717032"/>
            <a:chExt cx="2714600" cy="911803"/>
          </a:xfrm>
        </p:grpSpPr>
        <p:sp>
          <p:nvSpPr>
            <p:cNvPr id="1034" name="円/楕円 1033"/>
            <p:cNvSpPr/>
            <p:nvPr/>
          </p:nvSpPr>
          <p:spPr>
            <a:xfrm>
              <a:off x="5364088" y="3741333"/>
              <a:ext cx="914400" cy="407747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868144" y="4221088"/>
              <a:ext cx="914400" cy="407747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6660232" y="3717032"/>
              <a:ext cx="914400" cy="407747"/>
            </a:xfrm>
            <a:prstGeom prst="ellips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7164288" y="4196787"/>
              <a:ext cx="914400" cy="407747"/>
            </a:xfrm>
            <a:prstGeom prst="ellips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8" name="グループ化 1037"/>
          <p:cNvGrpSpPr/>
          <p:nvPr/>
        </p:nvGrpSpPr>
        <p:grpSpPr>
          <a:xfrm>
            <a:off x="4402089" y="4077072"/>
            <a:ext cx="4490391" cy="1368152"/>
            <a:chOff x="3898033" y="4509120"/>
            <a:chExt cx="4490391" cy="1368152"/>
          </a:xfrm>
        </p:grpSpPr>
        <p:grpSp>
          <p:nvGrpSpPr>
            <p:cNvPr id="1036" name="グループ化 1035"/>
            <p:cNvGrpSpPr/>
            <p:nvPr/>
          </p:nvGrpSpPr>
          <p:grpSpPr>
            <a:xfrm>
              <a:off x="4230001" y="4986441"/>
              <a:ext cx="4158423" cy="890831"/>
              <a:chOff x="4233664" y="4869161"/>
              <a:chExt cx="4158423" cy="890831"/>
            </a:xfrm>
          </p:grpSpPr>
          <p:pic>
            <p:nvPicPr>
              <p:cNvPr id="6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664" y="4890740"/>
                <a:ext cx="4158423" cy="797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9" name="グループ化 68"/>
              <p:cNvGrpSpPr/>
              <p:nvPr/>
            </p:nvGrpSpPr>
            <p:grpSpPr>
              <a:xfrm>
                <a:off x="5169767" y="4869161"/>
                <a:ext cx="2718264" cy="890831"/>
                <a:chOff x="4953743" y="3620724"/>
                <a:chExt cx="2718264" cy="890831"/>
              </a:xfrm>
            </p:grpSpPr>
            <p:sp>
              <p:nvSpPr>
                <p:cNvPr id="71" name="円/楕円 70"/>
                <p:cNvSpPr/>
                <p:nvPr/>
              </p:nvSpPr>
              <p:spPr>
                <a:xfrm>
                  <a:off x="4953743" y="4077073"/>
                  <a:ext cx="1318463" cy="434482"/>
                </a:xfrm>
                <a:prstGeom prst="ellipse">
                  <a:avLst/>
                </a:prstGeom>
                <a:solidFill>
                  <a:srgbClr val="FF000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円/楕円 71"/>
                <p:cNvSpPr/>
                <p:nvPr/>
              </p:nvSpPr>
              <p:spPr>
                <a:xfrm>
                  <a:off x="5364088" y="3620724"/>
                  <a:ext cx="1440160" cy="432048"/>
                </a:xfrm>
                <a:prstGeom prst="ellipse">
                  <a:avLst/>
                </a:prstGeom>
                <a:solidFill>
                  <a:srgbClr val="0070C0">
                    <a:alpha val="3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/楕円 72"/>
                <p:cNvSpPr/>
                <p:nvPr/>
              </p:nvSpPr>
              <p:spPr>
                <a:xfrm>
                  <a:off x="6303855" y="4007499"/>
                  <a:ext cx="1368152" cy="458784"/>
                </a:xfrm>
                <a:prstGeom prst="ellipse">
                  <a:avLst/>
                </a:prstGeom>
                <a:solidFill>
                  <a:srgbClr val="0070C0">
                    <a:alpha val="3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37" name="テキスト ボックス 1036"/>
            <p:cNvSpPr txBox="1"/>
            <p:nvPr/>
          </p:nvSpPr>
          <p:spPr>
            <a:xfrm>
              <a:off x="3898033" y="4509120"/>
              <a:ext cx="6739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/>
                <a:t>c.f.</a:t>
              </a:r>
              <a:endParaRPr kumimoji="1" lang="ja-JP" altLang="en-US" sz="3200" b="1" dirty="0"/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755576" y="6237312"/>
            <a:ext cx="31377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 smtClean="0"/>
              <a:t>Under π/2-spatial rotation</a:t>
            </a:r>
            <a:endParaRPr kumimoji="1" lang="ja-JP" altLang="en-US" sz="21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16016" y="44624"/>
            <a:ext cx="199125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J2=0.4*J1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527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8" grpId="0" animBg="1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88640"/>
            <a:ext cx="5838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Summary of variational Monte-Carlo studies</a:t>
            </a:r>
            <a:endParaRPr kumimoji="1" lang="ja-JP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16832"/>
            <a:ext cx="4282689" cy="26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99592" y="692696"/>
            <a:ext cx="7646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kumimoji="1" lang="en-US" altLang="ja-JP" sz="2200" b="1" dirty="0" smtClean="0"/>
              <a:t>Energetics;  Projected Z2 planar state ; J</a:t>
            </a:r>
            <a:r>
              <a:rPr kumimoji="1" lang="en-US" altLang="ja-JP" sz="2200" b="1" baseline="-25000" dirty="0" smtClean="0"/>
              <a:t>2</a:t>
            </a:r>
            <a:r>
              <a:rPr kumimoji="1" lang="en-US" altLang="ja-JP" sz="2200" b="1" dirty="0" smtClean="0"/>
              <a:t> = 0.417 J</a:t>
            </a:r>
            <a:r>
              <a:rPr kumimoji="1" lang="en-US" altLang="ja-JP" sz="2200" b="1" baseline="-25000" dirty="0" smtClean="0"/>
              <a:t>1</a:t>
            </a:r>
            <a:r>
              <a:rPr kumimoji="1" lang="en-US" altLang="ja-JP" sz="2200" b="1" dirty="0" smtClean="0"/>
              <a:t> </a:t>
            </a:r>
            <a:r>
              <a:rPr kumimoji="1" lang="ja-JP" altLang="en-US" sz="2200" b="1" dirty="0" smtClean="0"/>
              <a:t>～</a:t>
            </a:r>
            <a:r>
              <a:rPr lang="en-US" altLang="ja-JP" sz="2200" b="1" dirty="0" smtClean="0"/>
              <a:t>0.57 J</a:t>
            </a:r>
            <a:r>
              <a:rPr lang="en-US" altLang="ja-JP" sz="2200" b="1" baseline="-25000" dirty="0" smtClean="0"/>
              <a:t>1</a:t>
            </a:r>
            <a:endParaRPr kumimoji="1" lang="ja-JP" altLang="en-US" sz="2200" b="1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228690"/>
            <a:ext cx="8234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200" b="1" dirty="0" smtClean="0"/>
              <a:t>Spin correlation function</a:t>
            </a:r>
            <a:r>
              <a:rPr kumimoji="1" lang="en-US" altLang="ja-JP" sz="2200" b="1" dirty="0" smtClean="0"/>
              <a:t>;  collinear </a:t>
            </a:r>
            <a:r>
              <a:rPr kumimoji="1" lang="en-US" altLang="ja-JP" sz="2200" b="1" dirty="0" err="1" smtClean="0"/>
              <a:t>anitferromagnetic</a:t>
            </a:r>
            <a:r>
              <a:rPr kumimoji="1" lang="en-US" altLang="ja-JP" sz="2200" b="1" dirty="0" smtClean="0"/>
              <a:t> fluctuation</a:t>
            </a:r>
            <a:endParaRPr kumimoji="1" lang="ja-JP" altLang="en-US" sz="2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68279" y="1588730"/>
            <a:ext cx="3660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/>
              <a:t>(But no long-ranged ordering)</a:t>
            </a:r>
            <a:endParaRPr kumimoji="1" lang="ja-JP" altLang="en-US" sz="2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4675783"/>
            <a:ext cx="3971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200" b="1" dirty="0" smtClean="0"/>
              <a:t>quadruple spin moment</a:t>
            </a:r>
            <a:r>
              <a:rPr kumimoji="1" lang="en-US" altLang="ja-JP" sz="2200" b="1" dirty="0" smtClean="0"/>
              <a:t>;</a:t>
            </a:r>
          </a:p>
          <a:p>
            <a:endParaRPr kumimoji="1" lang="en-US" altLang="ja-JP" sz="200" dirty="0" smtClean="0"/>
          </a:p>
          <a:p>
            <a:endParaRPr kumimoji="1" lang="en-US" altLang="ja-JP" sz="2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</a:t>
            </a:r>
            <a:r>
              <a:rPr kumimoji="1" lang="en-US" altLang="ja-JP" sz="2200" b="1" dirty="0" smtClean="0"/>
              <a:t>d-wave  spatial configuration</a:t>
            </a:r>
            <a:endParaRPr kumimoji="1" lang="ja-JP" altLang="en-US" sz="2200" b="1" baseline="-250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380742" y="3573016"/>
            <a:ext cx="3295714" cy="3024336"/>
            <a:chOff x="-1780281" y="3789040"/>
            <a:chExt cx="3145909" cy="3024336"/>
          </a:xfrm>
        </p:grpSpPr>
        <p:sp>
          <p:nvSpPr>
            <p:cNvPr id="16" name="正方形/長方形 15"/>
            <p:cNvSpPr/>
            <p:nvPr/>
          </p:nvSpPr>
          <p:spPr>
            <a:xfrm>
              <a:off x="-1780281" y="4005064"/>
              <a:ext cx="3145909" cy="2674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-1780281" y="3789040"/>
              <a:ext cx="2612791" cy="3024336"/>
              <a:chOff x="179512" y="3068960"/>
              <a:chExt cx="3268652" cy="3727670"/>
            </a:xfrm>
            <a:noFill/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179512" y="3068960"/>
                <a:ext cx="2777043" cy="3356992"/>
                <a:chOff x="441525" y="3212976"/>
                <a:chExt cx="2777043" cy="3356992"/>
              </a:xfrm>
              <a:grpFill/>
            </p:grpSpPr>
            <p:cxnSp>
              <p:nvCxnSpPr>
                <p:cNvPr id="20" name="直線矢印コネクタ 19"/>
                <p:cNvCxnSpPr/>
                <p:nvPr/>
              </p:nvCxnSpPr>
              <p:spPr>
                <a:xfrm flipH="1" flipV="1">
                  <a:off x="1346360" y="3356992"/>
                  <a:ext cx="1" cy="3212976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>
                  <a:off x="1274352" y="393305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1274352" y="429309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1274352" y="465313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1274352" y="501317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1274352" y="537321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1274352" y="5805264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1274352" y="6165304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1274352" y="3573016"/>
                  <a:ext cx="144016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770296" y="3212976"/>
                  <a:ext cx="461665" cy="481863"/>
                </a:xfrm>
                <a:prstGeom prst="rect">
                  <a:avLst/>
                </a:prstGeom>
                <a:grp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ja-JP" dirty="0" smtClean="0"/>
                    <a:t>.</a:t>
                  </a:r>
                  <a:r>
                    <a:rPr lang="ja-JP" altLang="en-US" dirty="0" smtClean="0"/>
                    <a:t> </a:t>
                  </a:r>
                  <a:r>
                    <a:rPr lang="en-US" altLang="ja-JP" dirty="0" smtClean="0"/>
                    <a:t>. . .</a:t>
                  </a: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1346360" y="6030580"/>
                  <a:ext cx="1872208" cy="26944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1346361" y="5229200"/>
                  <a:ext cx="1148952" cy="278740"/>
                </a:xfrm>
                <a:prstGeom prst="rect">
                  <a:avLst/>
                </a:prstGeom>
                <a:solidFill>
                  <a:srgbClr val="341B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1346360" y="4509120"/>
                  <a:ext cx="685489" cy="27874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1346360" y="3789040"/>
                  <a:ext cx="342744" cy="288032"/>
                </a:xfrm>
                <a:prstGeom prst="rect">
                  <a:avLst/>
                </a:prstGeom>
                <a:solidFill>
                  <a:srgbClr val="341B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4" name="直線矢印コネクタ 33"/>
                <p:cNvCxnSpPr/>
                <p:nvPr/>
              </p:nvCxnSpPr>
              <p:spPr>
                <a:xfrm>
                  <a:off x="1346360" y="6525344"/>
                  <a:ext cx="1872208" cy="0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正方形/長方形 34"/>
                <p:cNvSpPr/>
                <p:nvPr/>
              </p:nvSpPr>
              <p:spPr>
                <a:xfrm>
                  <a:off x="441525" y="6028769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0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>
                  <a:off x="441525" y="5609336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1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467544" y="5219907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2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467544" y="4797152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3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>
                  <a:off x="441525" y="4427820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4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467544" y="4077072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5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441525" y="3717032"/>
                  <a:ext cx="915420" cy="37935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 err="1" smtClean="0"/>
                    <a:t>S</a:t>
                  </a:r>
                  <a:r>
                    <a:rPr lang="en-US" altLang="ja-JP" sz="1400" baseline="-25000" dirty="0" err="1" smtClean="0"/>
                    <a:t>z</a:t>
                  </a:r>
                  <a:r>
                    <a:rPr lang="en-US" altLang="ja-JP" sz="1400" baseline="30000" dirty="0" err="1" smtClean="0"/>
                    <a:t>tot</a:t>
                  </a:r>
                  <a:r>
                    <a:rPr lang="en-US" altLang="ja-JP" sz="1400" baseline="30000" dirty="0" smtClean="0"/>
                    <a:t> </a:t>
                  </a:r>
                  <a:r>
                    <a:rPr lang="en-US" altLang="ja-JP" sz="1400" dirty="0" smtClean="0"/>
                    <a:t>= 6</a:t>
                  </a:r>
                  <a:r>
                    <a:rPr lang="en-US" altLang="ja-JP" sz="1400" baseline="30000" dirty="0" smtClean="0"/>
                    <a:t> </a:t>
                  </a:r>
                  <a:endParaRPr lang="ja-JP" altLang="en-US" sz="1400" dirty="0"/>
                </a:p>
              </p:txBody>
            </p:sp>
          </p:grpSp>
          <p:sp>
            <p:nvSpPr>
              <p:cNvPr id="19" name="正方形/長方形 18"/>
              <p:cNvSpPr/>
              <p:nvPr/>
            </p:nvSpPr>
            <p:spPr>
              <a:xfrm>
                <a:off x="251519" y="6427298"/>
                <a:ext cx="3196645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Weight of the projected BCS w.f.</a:t>
                </a:r>
                <a:endParaRPr lang="ja-JP" altLang="en-US" dirty="0"/>
              </a:p>
            </p:txBody>
          </p:sp>
        </p:grpSp>
      </p:grpSp>
      <p:sp>
        <p:nvSpPr>
          <p:cNvPr id="13" name="正方形/長方形 12"/>
          <p:cNvSpPr/>
          <p:nvPr/>
        </p:nvSpPr>
        <p:spPr>
          <a:xfrm>
            <a:off x="3801616" y="2010544"/>
            <a:ext cx="554360" cy="5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812360" y="57959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odd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58153" y="457183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odd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092280" y="5147900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even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47616" y="3933056"/>
            <a:ext cx="64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even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512982" y="3501008"/>
            <a:ext cx="23794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 smtClean="0"/>
              <a:t>π/2-spatial rotation</a:t>
            </a:r>
            <a:endParaRPr kumimoji="1" lang="ja-JP" altLang="en-US" sz="2100" b="1" dirty="0"/>
          </a:p>
        </p:txBody>
      </p:sp>
      <p:sp>
        <p:nvSpPr>
          <p:cNvPr id="2048" name="テキスト ボックス 2047"/>
          <p:cNvSpPr txBox="1"/>
          <p:nvPr/>
        </p:nvSpPr>
        <p:spPr>
          <a:xfrm>
            <a:off x="751928" y="5877272"/>
            <a:ext cx="3820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b="1" dirty="0" smtClean="0"/>
              <a:t>Consistent with previous exact </a:t>
            </a:r>
          </a:p>
          <a:p>
            <a:pPr algn="ctr"/>
            <a:r>
              <a:rPr lang="en-US" altLang="ja-JP" sz="2200" b="1" dirty="0"/>
              <a:t>d</a:t>
            </a:r>
            <a:r>
              <a:rPr lang="en-US" altLang="ja-JP" sz="2200" b="1" dirty="0" smtClean="0"/>
              <a:t>iagonalization studies</a:t>
            </a:r>
            <a:endParaRPr kumimoji="1"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4880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79512" y="188640"/>
            <a:ext cx="764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Physical/Experimental characterization of </a:t>
            </a:r>
            <a:r>
              <a:rPr kumimoji="1" lang="en-US" altLang="ja-JP" sz="2400" b="1" dirty="0" smtClean="0"/>
              <a:t> Z</a:t>
            </a:r>
            <a:r>
              <a:rPr kumimoji="1" lang="en-US" altLang="ja-JP" sz="2400" b="1" baseline="-25000" dirty="0" smtClean="0"/>
              <a:t>2</a:t>
            </a:r>
            <a:r>
              <a:rPr kumimoji="1" lang="en-US" altLang="ja-JP" sz="2400" b="1" dirty="0" smtClean="0"/>
              <a:t> planar phase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715343"/>
            <a:ext cx="6608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200" b="1" dirty="0" smtClean="0"/>
              <a:t>Static spin structure takes after </a:t>
            </a:r>
            <a:r>
              <a:rPr kumimoji="1" lang="en-US" altLang="ja-JP" sz="2200" b="1" dirty="0" smtClean="0"/>
              <a:t>that of the </a:t>
            </a:r>
          </a:p>
          <a:p>
            <a:r>
              <a:rPr lang="en-US" altLang="ja-JP" sz="2200" b="1" dirty="0" smtClean="0"/>
              <a:t>     neighboring collinear antiferromagnetic (CAF) phase</a:t>
            </a:r>
            <a:endParaRPr kumimoji="1" lang="ja-JP" altLang="en-US" sz="2200" b="1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611560" y="1573209"/>
            <a:ext cx="3672408" cy="2287839"/>
            <a:chOff x="539553" y="1556792"/>
            <a:chExt cx="3672408" cy="22878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1579276"/>
              <a:ext cx="3672408" cy="226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正方形/長方形 38"/>
            <p:cNvSpPr/>
            <p:nvPr/>
          </p:nvSpPr>
          <p:spPr>
            <a:xfrm>
              <a:off x="3081536" y="1556792"/>
              <a:ext cx="554360" cy="554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フリーフォーム 49"/>
          <p:cNvSpPr/>
          <p:nvPr/>
        </p:nvSpPr>
        <p:spPr>
          <a:xfrm>
            <a:off x="5126293" y="2060848"/>
            <a:ext cx="3657600" cy="1512168"/>
          </a:xfrm>
          <a:custGeom>
            <a:avLst/>
            <a:gdLst>
              <a:gd name="connsiteX0" fmla="*/ 0 w 3657600"/>
              <a:gd name="connsiteY0" fmla="*/ 0 h 1173708"/>
              <a:gd name="connsiteX1" fmla="*/ 0 w 3657600"/>
              <a:gd name="connsiteY1" fmla="*/ 1173708 h 1173708"/>
              <a:gd name="connsiteX2" fmla="*/ 3657600 w 3657600"/>
              <a:gd name="connsiteY2" fmla="*/ 1173708 h 1173708"/>
              <a:gd name="connsiteX3" fmla="*/ 3657600 w 3657600"/>
              <a:gd name="connsiteY3" fmla="*/ 13648 h 1173708"/>
              <a:gd name="connsiteX4" fmla="*/ 3657600 w 3657600"/>
              <a:gd name="connsiteY4" fmla="*/ 1364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1173708">
                <a:moveTo>
                  <a:pt x="0" y="0"/>
                </a:moveTo>
                <a:lnTo>
                  <a:pt x="0" y="1173708"/>
                </a:lnTo>
                <a:lnTo>
                  <a:pt x="3657600" y="1173708"/>
                </a:lnTo>
                <a:lnTo>
                  <a:pt x="3657600" y="13648"/>
                </a:lnTo>
                <a:lnTo>
                  <a:pt x="3657600" y="13648"/>
                </a:ln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 flipV="1">
            <a:off x="6163130" y="2060848"/>
            <a:ext cx="0" cy="15121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7531282" y="2138421"/>
            <a:ext cx="0" cy="14561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201135" y="2654042"/>
            <a:ext cx="8899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500" dirty="0" smtClean="0"/>
              <a:t>CAF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603290" y="2636912"/>
            <a:ext cx="11518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500" dirty="0" smtClean="0"/>
              <a:t>Ferro</a:t>
            </a:r>
            <a:endParaRPr kumimoji="1" lang="en-US" altLang="ja-JP" sz="3500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245685" y="2060848"/>
            <a:ext cx="1180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000" dirty="0" smtClean="0"/>
              <a:t>Z</a:t>
            </a:r>
            <a:r>
              <a:rPr lang="en-US" altLang="ja-JP" sz="3000" baseline="-25000" dirty="0" smtClean="0"/>
              <a:t>2</a:t>
            </a:r>
            <a:r>
              <a:rPr lang="en-US" altLang="ja-JP" sz="3000" dirty="0" smtClean="0"/>
              <a:t> </a:t>
            </a:r>
          </a:p>
          <a:p>
            <a:pPr algn="ctr"/>
            <a:r>
              <a:rPr lang="en-US" altLang="ja-JP" sz="3000" dirty="0" smtClean="0"/>
              <a:t>Planar</a:t>
            </a:r>
          </a:p>
          <a:p>
            <a:pPr algn="ctr"/>
            <a:r>
              <a:rPr kumimoji="1" lang="en-US" altLang="ja-JP" sz="3000" dirty="0" smtClean="0"/>
              <a:t>phase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7041283" y="3635732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0.417 J</a:t>
            </a:r>
            <a:r>
              <a:rPr lang="en-US" altLang="ja-JP" b="1" baseline="-25000" dirty="0" smtClean="0"/>
              <a:t>1</a:t>
            </a:r>
            <a:endParaRPr lang="ja-JP" altLang="en-US" b="1" baseline="-25000" dirty="0"/>
          </a:p>
        </p:txBody>
      </p:sp>
      <p:sp>
        <p:nvSpPr>
          <p:cNvPr id="58" name="正方形/長方形 57"/>
          <p:cNvSpPr/>
          <p:nvPr/>
        </p:nvSpPr>
        <p:spPr>
          <a:xfrm>
            <a:off x="5731082" y="3635732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0.57 J</a:t>
            </a:r>
            <a:r>
              <a:rPr lang="en-US" altLang="ja-JP" b="1" baseline="-25000" dirty="0"/>
              <a:t>1</a:t>
            </a:r>
            <a:endParaRPr lang="ja-JP" altLang="en-US" b="1" baseline="-25000" dirty="0"/>
          </a:p>
        </p:txBody>
      </p:sp>
      <p:cxnSp>
        <p:nvCxnSpPr>
          <p:cNvPr id="63" name="直線矢印コネクタ 62"/>
          <p:cNvCxnSpPr>
            <a:stCxn id="50" idx="2"/>
          </p:cNvCxnSpPr>
          <p:nvPr/>
        </p:nvCxnSpPr>
        <p:spPr>
          <a:xfrm flipH="1">
            <a:off x="4794978" y="3573016"/>
            <a:ext cx="398891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4644008" y="3635732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 J</a:t>
            </a:r>
            <a:r>
              <a:rPr lang="en-US" altLang="ja-JP" b="1" baseline="-25000" dirty="0"/>
              <a:t>2</a:t>
            </a:r>
            <a:r>
              <a:rPr lang="en-US" altLang="ja-JP" b="1" dirty="0"/>
              <a:t> </a:t>
            </a:r>
            <a:endParaRPr lang="ja-JP" altLang="en-US" dirty="0"/>
          </a:p>
        </p:txBody>
      </p:sp>
      <p:sp>
        <p:nvSpPr>
          <p:cNvPr id="65" name="正方形/長方形 64"/>
          <p:cNvSpPr/>
          <p:nvPr/>
        </p:nvSpPr>
        <p:spPr>
          <a:xfrm>
            <a:off x="5126293" y="2060848"/>
            <a:ext cx="1036837" cy="1512168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199459" y="2060848"/>
            <a:ext cx="1331823" cy="1512168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99592" y="4365104"/>
            <a:ext cx="7777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>
                <a:sym typeface="Wingdings" pitchFamily="2" charset="2"/>
              </a:rPr>
              <a:t> </a:t>
            </a:r>
            <a:r>
              <a:rPr kumimoji="1" lang="en-US" altLang="ja-JP" sz="2200" b="1" dirty="0" smtClean="0"/>
              <a:t>How to distinguish the Z2 planar phase  from the CAF phase ?</a:t>
            </a:r>
            <a:endParaRPr kumimoji="1" lang="ja-JP" altLang="en-US" sz="22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89003" y="4943490"/>
            <a:ext cx="8335855" cy="1797878"/>
            <a:chOff x="589003" y="4943490"/>
            <a:chExt cx="8335855" cy="1797878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589003" y="4943490"/>
              <a:ext cx="573419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lang="en-US" altLang="ja-JP" sz="2200" b="1" dirty="0" smtClean="0">
                  <a:solidFill>
                    <a:srgbClr val="0070C0"/>
                  </a:solidFill>
                </a:rPr>
                <a:t>Dynamical spin structure factor</a:t>
              </a:r>
            </a:p>
            <a:p>
              <a:endParaRPr lang="en-US" altLang="ja-JP" sz="200" b="1" dirty="0" smtClean="0">
                <a:solidFill>
                  <a:srgbClr val="0070C0"/>
                </a:solidFill>
              </a:endParaRPr>
            </a:p>
            <a:p>
              <a:endParaRPr lang="en-US" altLang="ja-JP" sz="200" b="1" dirty="0">
                <a:solidFill>
                  <a:srgbClr val="0070C0"/>
                </a:solidFill>
              </a:endParaRPr>
            </a:p>
            <a:p>
              <a:endParaRPr lang="en-US" altLang="ja-JP" sz="200" b="1" dirty="0" smtClean="0">
                <a:solidFill>
                  <a:srgbClr val="0070C0"/>
                </a:solidFill>
              </a:endParaRPr>
            </a:p>
            <a:p>
              <a:pPr marL="342900" indent="-342900">
                <a:buFont typeface="Wingdings" pitchFamily="2" charset="2"/>
                <a:buChar char="p"/>
              </a:pPr>
              <a:r>
                <a:rPr lang="en-US" altLang="ja-JP" sz="2200" b="1" dirty="0" smtClean="0">
                  <a:solidFill>
                    <a:srgbClr val="0070C0"/>
                  </a:solidFill>
                </a:rPr>
                <a:t>(low) Temperature dependence of NMR 1/T</a:t>
              </a:r>
              <a:r>
                <a:rPr lang="en-US" altLang="ja-JP" sz="2200" b="1" baseline="-25000" dirty="0" smtClean="0">
                  <a:solidFill>
                    <a:srgbClr val="0070C0"/>
                  </a:solidFill>
                </a:rPr>
                <a:t>1</a:t>
              </a:r>
              <a:endParaRPr kumimoji="1" lang="en-US" altLang="ja-JP" sz="2200" b="1" baseline="-25000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555776" y="5899918"/>
              <a:ext cx="5999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ym typeface="Wingdings" pitchFamily="2" charset="2"/>
                </a:rPr>
                <a:t> </a:t>
              </a:r>
              <a:r>
                <a:rPr kumimoji="1" lang="en-US" altLang="ja-JP" sz="2000" dirty="0" smtClean="0"/>
                <a:t>Use Large-N loop expansion usually employed in QSL</a:t>
              </a:r>
              <a:endParaRPr kumimoji="1" lang="ja-JP" altLang="en-US" sz="2000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572000" y="6341258"/>
              <a:ext cx="4352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See e.g. the textbook </a:t>
              </a:r>
              <a:r>
                <a:rPr lang="en-US" altLang="ja-JP" sz="2000" dirty="0" smtClean="0"/>
                <a:t>by </a:t>
              </a:r>
              <a:r>
                <a:rPr kumimoji="1" lang="en-US" altLang="ja-JP" sz="2000" dirty="0" err="1" smtClean="0"/>
                <a:t>Assa</a:t>
              </a:r>
              <a:r>
                <a:rPr kumimoji="1" lang="en-US" altLang="ja-JP" sz="2000" dirty="0" smtClean="0"/>
                <a:t> </a:t>
              </a:r>
              <a:r>
                <a:rPr kumimoji="1" lang="en-US" altLang="ja-JP" sz="2000" dirty="0" err="1" smtClean="0"/>
                <a:t>Auerbach</a:t>
              </a:r>
              <a:r>
                <a:rPr kumimoji="1" lang="en-US" altLang="ja-JP" sz="2000" dirty="0" smtClean="0"/>
                <a:t>.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8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51520" y="116632"/>
            <a:ext cx="3631059" cy="2745596"/>
            <a:chOff x="200807" y="3923764"/>
            <a:chExt cx="3631059" cy="2745596"/>
          </a:xfrm>
        </p:grpSpPr>
        <p:sp>
          <p:nvSpPr>
            <p:cNvPr id="4" name="フリーフォーム 3"/>
            <p:cNvSpPr/>
            <p:nvPr/>
          </p:nvSpPr>
          <p:spPr>
            <a:xfrm>
              <a:off x="673648" y="4392819"/>
              <a:ext cx="2676184" cy="997527"/>
            </a:xfrm>
            <a:custGeom>
              <a:avLst/>
              <a:gdLst>
                <a:gd name="connsiteX0" fmla="*/ 0 w 2695699"/>
                <a:gd name="connsiteY0" fmla="*/ 997527 h 997527"/>
                <a:gd name="connsiteX1" fmla="*/ 2695699 w 2695699"/>
                <a:gd name="connsiteY1" fmla="*/ 439387 h 997527"/>
                <a:gd name="connsiteX2" fmla="*/ 2695699 w 2695699"/>
                <a:gd name="connsiteY2" fmla="*/ 0 h 997527"/>
                <a:gd name="connsiteX3" fmla="*/ 0 w 2695699"/>
                <a:gd name="connsiteY3" fmla="*/ 11875 h 997527"/>
                <a:gd name="connsiteX4" fmla="*/ 0 w 2695699"/>
                <a:gd name="connsiteY4" fmla="*/ 997527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699" h="997527">
                  <a:moveTo>
                    <a:pt x="0" y="997527"/>
                  </a:moveTo>
                  <a:lnTo>
                    <a:pt x="2695699" y="439387"/>
                  </a:lnTo>
                  <a:lnTo>
                    <a:pt x="2695699" y="0"/>
                  </a:lnTo>
                  <a:lnTo>
                    <a:pt x="0" y="11875"/>
                  </a:lnTo>
                  <a:lnTo>
                    <a:pt x="0" y="997527"/>
                  </a:lnTo>
                  <a:close/>
                </a:path>
              </a:pathLst>
            </a:cu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00807" y="3923764"/>
              <a:ext cx="363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u"/>
              </a:pPr>
              <a:r>
                <a:rPr lang="en-US" altLang="ja-JP" dirty="0" err="1" smtClean="0"/>
                <a:t>Dyanmical</a:t>
              </a:r>
              <a:r>
                <a:rPr lang="en-US" altLang="ja-JP" dirty="0" smtClean="0"/>
                <a:t> structure factor</a:t>
              </a:r>
              <a:r>
                <a:rPr kumimoji="1" lang="en-US" altLang="ja-JP" dirty="0" smtClean="0"/>
                <a:t> S(</a:t>
              </a:r>
              <a:r>
                <a:rPr kumimoji="1" lang="en-US" altLang="ja-JP" dirty="0" err="1" smtClean="0"/>
                <a:t>k,</a:t>
              </a:r>
              <a:r>
                <a:rPr kumimoji="1" lang="en-US" altLang="ja-JP" dirty="0" err="1" smtClean="0">
                  <a:latin typeface="Symbol" pitchFamily="18" charset="2"/>
                </a:rPr>
                <a:t>w</a:t>
              </a:r>
              <a:r>
                <a:rPr kumimoji="1" lang="en-US" altLang="ja-JP" dirty="0" smtClean="0"/>
                <a:t>) </a:t>
              </a:r>
              <a:endParaRPr kumimoji="1" lang="ja-JP" altLang="en-US" dirty="0"/>
            </a:p>
          </p:txBody>
        </p:sp>
        <p:cxnSp>
          <p:nvCxnSpPr>
            <p:cNvPr id="6" name="直線コネクタ 5"/>
            <p:cNvCxnSpPr/>
            <p:nvPr/>
          </p:nvCxnSpPr>
          <p:spPr>
            <a:xfrm flipV="1">
              <a:off x="657327" y="4310226"/>
              <a:ext cx="0" cy="2160240"/>
            </a:xfrm>
            <a:prstGeom prst="line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441303" y="6326450"/>
              <a:ext cx="2559908" cy="0"/>
            </a:xfrm>
            <a:prstGeom prst="line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フリーフォーム 7"/>
            <p:cNvSpPr/>
            <p:nvPr/>
          </p:nvSpPr>
          <p:spPr>
            <a:xfrm>
              <a:off x="657327" y="4814282"/>
              <a:ext cx="2692504" cy="792271"/>
            </a:xfrm>
            <a:custGeom>
              <a:avLst/>
              <a:gdLst>
                <a:gd name="connsiteX0" fmla="*/ 0 w 2327564"/>
                <a:gd name="connsiteY0" fmla="*/ 546265 h 792271"/>
                <a:gd name="connsiteX1" fmla="*/ 724395 w 2327564"/>
                <a:gd name="connsiteY1" fmla="*/ 641268 h 792271"/>
                <a:gd name="connsiteX2" fmla="*/ 1377538 w 2327564"/>
                <a:gd name="connsiteY2" fmla="*/ 760021 h 792271"/>
                <a:gd name="connsiteX3" fmla="*/ 2327564 w 2327564"/>
                <a:gd name="connsiteY3" fmla="*/ 0 h 7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564" h="792271">
                  <a:moveTo>
                    <a:pt x="0" y="546265"/>
                  </a:moveTo>
                  <a:cubicBezTo>
                    <a:pt x="247402" y="575953"/>
                    <a:pt x="494805" y="605642"/>
                    <a:pt x="724395" y="641268"/>
                  </a:cubicBezTo>
                  <a:cubicBezTo>
                    <a:pt x="953985" y="676894"/>
                    <a:pt x="1110343" y="866899"/>
                    <a:pt x="1377538" y="760021"/>
                  </a:cubicBezTo>
                  <a:cubicBezTo>
                    <a:pt x="1644733" y="653143"/>
                    <a:pt x="1986148" y="326571"/>
                    <a:pt x="2327564" y="0"/>
                  </a:cubicBezTo>
                </a:path>
              </a:pathLst>
            </a:custGeom>
            <a:solidFill>
              <a:schemeClr val="bg1">
                <a:lumMod val="85000"/>
                <a:alpha val="7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657327" y="5457062"/>
              <a:ext cx="1346252" cy="86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3005383" y="6038418"/>
              <a:ext cx="42030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500" dirty="0"/>
                <a:t>q</a:t>
              </a:r>
              <a:endParaRPr kumimoji="1" lang="ja-JP" altLang="en-US" sz="35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4068" y="4094202"/>
              <a:ext cx="38183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500" dirty="0" smtClean="0">
                  <a:latin typeface="Symbol" pitchFamily="18" charset="2"/>
                </a:rPr>
                <a:t>e</a:t>
              </a:r>
              <a:endParaRPr kumimoji="1" lang="ja-JP" altLang="en-US" sz="3500" dirty="0">
                <a:latin typeface="Symbol" pitchFamily="18" charset="2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 flipV="1">
              <a:off x="2003579" y="4958298"/>
              <a:ext cx="741980" cy="49876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1017367" y="4526250"/>
              <a:ext cx="2019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`Spinon continuum’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823458" y="5678378"/>
              <a:ext cx="1570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Magnetic </a:t>
              </a:r>
            </a:p>
            <a:p>
              <a:pPr algn="ctr"/>
              <a:r>
                <a:rPr kumimoji="1" lang="en-US" altLang="ja-JP" sz="1600" dirty="0" smtClean="0"/>
                <a:t>Goldstone mode</a:t>
              </a:r>
              <a:endParaRPr kumimoji="1" lang="ja-JP" altLang="en-US" sz="1600" dirty="0"/>
            </a:p>
          </p:txBody>
        </p:sp>
        <p:cxnSp>
          <p:nvCxnSpPr>
            <p:cNvPr id="15" name="直線コネクタ 14"/>
            <p:cNvCxnSpPr>
              <a:endCxn id="8" idx="1"/>
            </p:cNvCxnSpPr>
            <p:nvPr/>
          </p:nvCxnSpPr>
          <p:spPr>
            <a:xfrm flipV="1">
              <a:off x="657327" y="5455550"/>
              <a:ext cx="837973" cy="870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1499523" y="4958298"/>
              <a:ext cx="468168" cy="49876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カギ線コネクタ 16"/>
            <p:cNvCxnSpPr/>
            <p:nvPr/>
          </p:nvCxnSpPr>
          <p:spPr>
            <a:xfrm rot="10800000">
              <a:off x="1330453" y="5746987"/>
              <a:ext cx="637240" cy="22378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251520" y="2847126"/>
            <a:ext cx="4167679" cy="1734002"/>
            <a:chOff x="251520" y="2847126"/>
            <a:chExt cx="4167679" cy="1734002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51520" y="2847126"/>
              <a:ext cx="41676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Large N limit </a:t>
              </a:r>
            </a:p>
            <a:p>
              <a:r>
                <a:rPr lang="en-US" altLang="ja-JP" dirty="0" smtClean="0">
                  <a:sym typeface="Wingdings" pitchFamily="2" charset="2"/>
                </a:rPr>
                <a:t>     </a:t>
              </a:r>
              <a:r>
                <a:rPr kumimoji="1" lang="en-US" altLang="ja-JP" dirty="0" smtClean="0"/>
                <a:t>saddle point solution becomes exact.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95536" y="3565465"/>
              <a:ext cx="39453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1/N </a:t>
              </a:r>
              <a:r>
                <a:rPr kumimoji="1" lang="en-US" altLang="ja-JP" dirty="0" smtClean="0"/>
                <a:t> correction </a:t>
              </a:r>
            </a:p>
            <a:p>
              <a:endParaRPr lang="en-US" altLang="ja-JP" sz="200" dirty="0"/>
            </a:p>
            <a:p>
              <a:pPr marL="285750" indent="-285750">
                <a:buFont typeface="Wingdings"/>
                <a:buChar char="è"/>
              </a:pPr>
              <a:r>
                <a:rPr kumimoji="1" lang="en-US" altLang="ja-JP" dirty="0" smtClean="0">
                  <a:sym typeface="Wingdings" pitchFamily="2" charset="2"/>
                </a:rPr>
                <a:t>fluctuations around the saddle point </a:t>
              </a:r>
            </a:p>
            <a:p>
              <a:endParaRPr kumimoji="1" lang="en-US" altLang="ja-JP" sz="200" dirty="0" smtClean="0">
                <a:sym typeface="Wingdings" pitchFamily="2" charset="2"/>
              </a:endParaRPr>
            </a:p>
            <a:p>
              <a:r>
                <a:rPr lang="en-US" altLang="ja-JP" dirty="0" smtClean="0">
                  <a:sym typeface="Wingdings" pitchFamily="2" charset="2"/>
                </a:rPr>
                <a:t>     are</a:t>
              </a:r>
              <a:r>
                <a:rPr kumimoji="1" lang="en-US" altLang="ja-JP" dirty="0" smtClean="0">
                  <a:sym typeface="Wingdings" pitchFamily="2" charset="2"/>
                </a:rPr>
                <a:t> included </a:t>
              </a:r>
              <a:r>
                <a:rPr lang="en-US" altLang="ja-JP" dirty="0" smtClean="0">
                  <a:sym typeface="Wingdings" pitchFamily="2" charset="2"/>
                </a:rPr>
                <a:t>within the RPA level.</a:t>
              </a:r>
              <a:endParaRPr kumimoji="1" lang="en-US" altLang="ja-JP" dirty="0" smtClean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211960" y="179348"/>
            <a:ext cx="4503888" cy="4473788"/>
            <a:chOff x="4211960" y="179348"/>
            <a:chExt cx="4503888" cy="4473788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4344049" y="179348"/>
              <a:ext cx="4116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G</a:t>
              </a:r>
              <a:r>
                <a:rPr lang="en-US" altLang="ja-JP" dirty="0" smtClean="0"/>
                <a:t>eneral-N frustrated ferromagnetic model</a:t>
              </a:r>
              <a:endParaRPr kumimoji="1" lang="en-US" altLang="ja-JP" dirty="0" smtClean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94266"/>
              <a:ext cx="4503888" cy="1610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017" y="2585676"/>
              <a:ext cx="2856359" cy="2067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4426415" y="2195572"/>
              <a:ext cx="2233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SP(2N) spin operator  </a:t>
              </a:r>
              <a:endParaRPr kumimoji="1" lang="ja-JP" altLang="en-US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274207" y="4592741"/>
            <a:ext cx="8546265" cy="2228783"/>
            <a:chOff x="274207" y="4592741"/>
            <a:chExt cx="8546265" cy="2228783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2915816" y="4592741"/>
              <a:ext cx="5904656" cy="2228783"/>
              <a:chOff x="2915816" y="4592741"/>
              <a:chExt cx="5904656" cy="2228783"/>
            </a:xfrm>
          </p:grpSpPr>
          <p:grpSp>
            <p:nvGrpSpPr>
              <p:cNvPr id="20" name="グループ化 19"/>
              <p:cNvGrpSpPr/>
              <p:nvPr/>
            </p:nvGrpSpPr>
            <p:grpSpPr>
              <a:xfrm>
                <a:off x="2915816" y="4941167"/>
                <a:ext cx="5904656" cy="1880357"/>
                <a:chOff x="2454461" y="4797152"/>
                <a:chExt cx="6654043" cy="2060848"/>
              </a:xfrm>
            </p:grpSpPr>
            <p:pic>
              <p:nvPicPr>
                <p:cNvPr id="3078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4461" y="4941168"/>
                  <a:ext cx="3248372" cy="1916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77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809" y="4797152"/>
                  <a:ext cx="3621695" cy="2053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073" name="テキスト ボックス 3072"/>
              <p:cNvSpPr txBox="1"/>
              <p:nvPr/>
            </p:nvSpPr>
            <p:spPr>
              <a:xfrm>
                <a:off x="6516216" y="4592741"/>
                <a:ext cx="117051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600" dirty="0" smtClean="0"/>
                  <a:t>S</a:t>
                </a:r>
                <a:r>
                  <a:rPr kumimoji="1" lang="en-US" altLang="ja-JP" sz="2600" baseline="-25000" dirty="0" smtClean="0"/>
                  <a:t>zz</a:t>
                </a:r>
                <a:r>
                  <a:rPr kumimoji="1" lang="en-US" altLang="ja-JP" sz="2600" dirty="0" smtClean="0"/>
                  <a:t>(</a:t>
                </a:r>
                <a:r>
                  <a:rPr kumimoji="1" lang="en-US" altLang="ja-JP" sz="2600" dirty="0" err="1" smtClean="0"/>
                  <a:t>q,</a:t>
                </a:r>
                <a:r>
                  <a:rPr kumimoji="1" lang="en-US" altLang="ja-JP" sz="2600" dirty="0" err="1" smtClean="0">
                    <a:latin typeface="Symbol" pitchFamily="18" charset="2"/>
                  </a:rPr>
                  <a:t>e</a:t>
                </a:r>
                <a:r>
                  <a:rPr kumimoji="1" lang="en-US" altLang="ja-JP" sz="2600" dirty="0" smtClean="0"/>
                  <a:t>)</a:t>
                </a:r>
                <a:r>
                  <a:rPr kumimoji="1" lang="en-US" altLang="ja-JP" sz="2600" baseline="-25000" dirty="0" smtClean="0"/>
                  <a:t> </a:t>
                </a:r>
                <a:endParaRPr kumimoji="1" lang="ja-JP" altLang="en-US" sz="2600" baseline="-25000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49438" y="4592741"/>
                <a:ext cx="12266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600" dirty="0" smtClean="0"/>
                  <a:t>S</a:t>
                </a:r>
                <a:r>
                  <a:rPr lang="en-US" altLang="ja-JP" sz="2600" baseline="-25000" dirty="0" smtClean="0"/>
                  <a:t>+</a:t>
                </a:r>
                <a:r>
                  <a:rPr lang="en-US" altLang="ja-JP" sz="2600" baseline="-25000" dirty="0" smtClean="0">
                    <a:latin typeface="Symbol" pitchFamily="18" charset="2"/>
                  </a:rPr>
                  <a:t>-</a:t>
                </a:r>
                <a:r>
                  <a:rPr kumimoji="1" lang="en-US" altLang="ja-JP" sz="2600" dirty="0" smtClean="0"/>
                  <a:t>(</a:t>
                </a:r>
                <a:r>
                  <a:rPr kumimoji="1" lang="en-US" altLang="ja-JP" sz="2600" dirty="0" err="1" smtClean="0"/>
                  <a:t>q,</a:t>
                </a:r>
                <a:r>
                  <a:rPr kumimoji="1" lang="en-US" altLang="ja-JP" sz="2600" dirty="0" err="1" smtClean="0">
                    <a:latin typeface="Symbol" pitchFamily="18" charset="2"/>
                  </a:rPr>
                  <a:t>e</a:t>
                </a:r>
                <a:r>
                  <a:rPr kumimoji="1" lang="en-US" altLang="ja-JP" sz="2600" dirty="0" smtClean="0"/>
                  <a:t>)</a:t>
                </a:r>
                <a:r>
                  <a:rPr kumimoji="1" lang="en-US" altLang="ja-JP" sz="2600" baseline="-25000" dirty="0" smtClean="0"/>
                  <a:t> </a:t>
                </a:r>
                <a:endParaRPr kumimoji="1" lang="ja-JP" altLang="en-US" sz="2600" baseline="-25000" dirty="0"/>
              </a:p>
            </p:txBody>
          </p:sp>
        </p:grpSp>
        <p:grpSp>
          <p:nvGrpSpPr>
            <p:cNvPr id="3081" name="グループ化 3080"/>
            <p:cNvGrpSpPr/>
            <p:nvPr/>
          </p:nvGrpSpPr>
          <p:grpSpPr>
            <a:xfrm>
              <a:off x="274207" y="4849996"/>
              <a:ext cx="2497593" cy="1891372"/>
              <a:chOff x="106580" y="4787860"/>
              <a:chExt cx="2497593" cy="1891372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80" y="5561384"/>
                <a:ext cx="2231324" cy="7578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295194" y="552710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h</a:t>
                </a:r>
                <a:r>
                  <a:rPr kumimoji="1" lang="en-US" altLang="ja-JP" i="1" baseline="30000" dirty="0" smtClean="0"/>
                  <a:t>aa</a:t>
                </a:r>
                <a:endParaRPr kumimoji="1" lang="ja-JP" altLang="en-US" i="1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1835696" y="5517812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h</a:t>
                </a:r>
                <a:r>
                  <a:rPr kumimoji="1" lang="en-US" altLang="ja-JP" i="1" baseline="30000" dirty="0" smtClean="0"/>
                  <a:t>aa</a:t>
                </a:r>
                <a:endParaRPr kumimoji="1" lang="ja-JP" altLang="en-US" i="1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981399" y="6156012"/>
                <a:ext cx="997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 err="1" smtClean="0"/>
                  <a:t>Spinon’s</a:t>
                </a:r>
                <a:r>
                  <a:rPr kumimoji="1" lang="en-US" altLang="ja-JP" sz="1400" dirty="0" smtClean="0"/>
                  <a:t> </a:t>
                </a:r>
              </a:p>
              <a:p>
                <a:pPr algn="ctr"/>
                <a:r>
                  <a:rPr lang="en-US" altLang="ja-JP" sz="1400" dirty="0" smtClean="0"/>
                  <a:t>propagator</a:t>
                </a:r>
                <a:endParaRPr kumimoji="1" lang="ja-JP" altLang="en-US" sz="1400" dirty="0"/>
              </a:p>
            </p:txBody>
          </p:sp>
          <p:sp>
            <p:nvSpPr>
              <p:cNvPr id="3080" name="正方形/長方形 3079"/>
              <p:cNvSpPr/>
              <p:nvPr/>
            </p:nvSpPr>
            <p:spPr>
              <a:xfrm>
                <a:off x="271355" y="4787860"/>
                <a:ext cx="23328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p"/>
                </a:pPr>
                <a:r>
                  <a:rPr lang="en-US" altLang="ja-JP" dirty="0"/>
                  <a:t>Large N </a:t>
                </a:r>
                <a:r>
                  <a:rPr lang="en-US" altLang="ja-JP" dirty="0" smtClean="0"/>
                  <a:t>limit 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(Stoner continuum) </a:t>
                </a:r>
                <a:endParaRPr lang="en-US" altLang="ja-JP" dirty="0"/>
              </a:p>
            </p:txBody>
          </p:sp>
        </p:grpSp>
      </p:grpSp>
      <p:sp>
        <p:nvSpPr>
          <p:cNvPr id="29" name="テキスト ボックス 28"/>
          <p:cNvSpPr txBox="1"/>
          <p:nvPr/>
        </p:nvSpPr>
        <p:spPr>
          <a:xfrm>
            <a:off x="1619672" y="789672"/>
            <a:ext cx="7793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0" dirty="0"/>
              <a:t>?</a:t>
            </a:r>
            <a:endParaRPr kumimoji="1" lang="ja-JP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692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18267" y="44624"/>
            <a:ext cx="236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sz="2400" dirty="0" smtClean="0"/>
              <a:t>1/</a:t>
            </a:r>
            <a:r>
              <a:rPr kumimoji="1" lang="en-US" altLang="ja-JP" sz="2400" dirty="0" smtClean="0"/>
              <a:t>N correction </a:t>
            </a:r>
            <a:endParaRPr lang="en-US" altLang="ja-JP" sz="2400" dirty="0"/>
          </a:p>
        </p:txBody>
      </p: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748375" y="4005064"/>
            <a:ext cx="7784065" cy="2880320"/>
            <a:chOff x="395536" y="3682249"/>
            <a:chExt cx="8648961" cy="3200356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682249"/>
              <a:ext cx="4395649" cy="3053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025" y="4065518"/>
              <a:ext cx="4248472" cy="2817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グループ化 33"/>
          <p:cNvGrpSpPr/>
          <p:nvPr/>
        </p:nvGrpSpPr>
        <p:grpSpPr>
          <a:xfrm>
            <a:off x="5084539" y="4149080"/>
            <a:ext cx="3505323" cy="1211942"/>
            <a:chOff x="5084539" y="4293677"/>
            <a:chExt cx="3505323" cy="121194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140713" y="4797733"/>
              <a:ext cx="34491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/>
                <a:t>basically m</a:t>
              </a:r>
              <a:r>
                <a:rPr kumimoji="1" lang="en-US" altLang="ja-JP" sz="2000" dirty="0" smtClean="0"/>
                <a:t>odify the shape and </a:t>
              </a:r>
            </a:p>
            <a:p>
              <a:pPr algn="ctr"/>
              <a:r>
                <a:rPr lang="en-US" altLang="ja-JP" sz="2000" dirty="0" smtClean="0"/>
                <a:t>Intensity of Stoner continuum</a:t>
              </a:r>
              <a:endParaRPr kumimoji="1" lang="ja-JP" altLang="en-US" sz="2000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084539" y="4293677"/>
              <a:ext cx="101341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500" dirty="0" smtClean="0"/>
                <a:t>(</a:t>
              </a:r>
              <a:r>
                <a:rPr kumimoji="1" lang="en-US" altLang="ja-JP" sz="2500" dirty="0" err="1" smtClean="0"/>
                <a:t>b,c,d</a:t>
              </a:r>
              <a:r>
                <a:rPr kumimoji="1" lang="en-US" altLang="ja-JP" sz="2500" dirty="0" smtClean="0"/>
                <a:t>)</a:t>
              </a:r>
              <a:endParaRPr kumimoji="1" lang="ja-JP" altLang="en-US" sz="2500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220072" y="2431921"/>
            <a:ext cx="3238528" cy="1447711"/>
            <a:chOff x="5106082" y="2565485"/>
            <a:chExt cx="3238528" cy="1447711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179961" y="2997533"/>
              <a:ext cx="31646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/>
                <a:t>gives coherent low-energy </a:t>
              </a:r>
            </a:p>
            <a:p>
              <a:pPr algn="ctr"/>
              <a:r>
                <a:rPr lang="en-US" altLang="ja-JP" sz="2000" dirty="0" err="1" smtClean="0"/>
                <a:t>bosonic</a:t>
              </a:r>
              <a:r>
                <a:rPr lang="en-US" altLang="ja-JP" sz="2000" dirty="0" smtClean="0"/>
                <a:t> excitations</a:t>
              </a:r>
            </a:p>
            <a:p>
              <a:pPr algn="ctr"/>
              <a:r>
                <a:rPr lang="en-US" altLang="ja-JP" sz="2000" dirty="0"/>
                <a:t>b</a:t>
              </a:r>
              <a:r>
                <a:rPr kumimoji="1" lang="en-US" altLang="ja-JP" sz="2000" dirty="0" smtClean="0"/>
                <a:t>elow the Stoner continuum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106082" y="2565485"/>
              <a:ext cx="53412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500" dirty="0" smtClean="0"/>
                <a:t>(a)</a:t>
              </a:r>
              <a:endParaRPr kumimoji="1" lang="ja-JP" altLang="en-US" sz="250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916349" y="2644463"/>
            <a:ext cx="1295611" cy="3066727"/>
            <a:chOff x="2916349" y="578297"/>
            <a:chExt cx="1295611" cy="306672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916349" y="1844824"/>
              <a:ext cx="1295611" cy="646331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Self-energy </a:t>
              </a:r>
            </a:p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corrections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3131840" y="578297"/>
              <a:ext cx="792088" cy="10952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3203848" y="3241432"/>
              <a:ext cx="792088" cy="40359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51520" y="4258544"/>
            <a:ext cx="1944216" cy="1018857"/>
            <a:chOff x="251520" y="2264386"/>
            <a:chExt cx="1944216" cy="1018857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51520" y="2636912"/>
              <a:ext cx="1146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341BF1"/>
                  </a:solidFill>
                </a:rPr>
                <a:t>Vertex </a:t>
              </a:r>
            </a:p>
            <a:p>
              <a:pPr algn="ctr"/>
              <a:r>
                <a:rPr kumimoji="1" lang="en-US" altLang="ja-JP" dirty="0" smtClean="0">
                  <a:solidFill>
                    <a:srgbClr val="341BF1"/>
                  </a:solidFill>
                </a:rPr>
                <a:t>correction</a:t>
              </a:r>
              <a:endParaRPr kumimoji="1" lang="ja-JP" altLang="en-US" dirty="0">
                <a:solidFill>
                  <a:srgbClr val="341BF1"/>
                </a:solidFill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1403648" y="2264386"/>
              <a:ext cx="792088" cy="732566"/>
            </a:xfrm>
            <a:prstGeom prst="roundRect">
              <a:avLst/>
            </a:prstGeom>
            <a:noFill/>
            <a:ln>
              <a:solidFill>
                <a:srgbClr val="341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5496" y="609778"/>
            <a:ext cx="7056784" cy="802998"/>
            <a:chOff x="611560" y="683404"/>
            <a:chExt cx="7200800" cy="873388"/>
          </a:xfrm>
        </p:grpSpPr>
        <p:sp>
          <p:nvSpPr>
            <p:cNvPr id="20" name="フリーフォーム 19"/>
            <p:cNvSpPr/>
            <p:nvPr/>
          </p:nvSpPr>
          <p:spPr>
            <a:xfrm>
              <a:off x="1563529" y="1110341"/>
              <a:ext cx="684736" cy="302434"/>
            </a:xfrm>
            <a:custGeom>
              <a:avLst/>
              <a:gdLst>
                <a:gd name="connsiteX0" fmla="*/ 0 w 978195"/>
                <a:gd name="connsiteY0" fmla="*/ 648698 h 712560"/>
                <a:gd name="connsiteX1" fmla="*/ 127591 w 978195"/>
                <a:gd name="connsiteY1" fmla="*/ 112 h 712560"/>
                <a:gd name="connsiteX2" fmla="*/ 212651 w 978195"/>
                <a:gd name="connsiteY2" fmla="*/ 691228 h 712560"/>
                <a:gd name="connsiteX3" fmla="*/ 329609 w 978195"/>
                <a:gd name="connsiteY3" fmla="*/ 21377 h 712560"/>
                <a:gd name="connsiteX4" fmla="*/ 382772 w 978195"/>
                <a:gd name="connsiteY4" fmla="*/ 701860 h 712560"/>
                <a:gd name="connsiteX5" fmla="*/ 520995 w 978195"/>
                <a:gd name="connsiteY5" fmla="*/ 53274 h 712560"/>
                <a:gd name="connsiteX6" fmla="*/ 563525 w 978195"/>
                <a:gd name="connsiteY6" fmla="*/ 701860 h 712560"/>
                <a:gd name="connsiteX7" fmla="*/ 669851 w 978195"/>
                <a:gd name="connsiteY7" fmla="*/ 42642 h 712560"/>
                <a:gd name="connsiteX8" fmla="*/ 744279 w 978195"/>
                <a:gd name="connsiteY8" fmla="*/ 712493 h 712560"/>
                <a:gd name="connsiteX9" fmla="*/ 829339 w 978195"/>
                <a:gd name="connsiteY9" fmla="*/ 63907 h 712560"/>
                <a:gd name="connsiteX10" fmla="*/ 903767 w 978195"/>
                <a:gd name="connsiteY10" fmla="*/ 712493 h 712560"/>
                <a:gd name="connsiteX11" fmla="*/ 978195 w 978195"/>
                <a:gd name="connsiteY11" fmla="*/ 95805 h 71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8195" h="712560">
                  <a:moveTo>
                    <a:pt x="0" y="648698"/>
                  </a:moveTo>
                  <a:cubicBezTo>
                    <a:pt x="46074" y="320861"/>
                    <a:pt x="92149" y="-6976"/>
                    <a:pt x="127591" y="112"/>
                  </a:cubicBezTo>
                  <a:cubicBezTo>
                    <a:pt x="163033" y="7200"/>
                    <a:pt x="178981" y="687684"/>
                    <a:pt x="212651" y="691228"/>
                  </a:cubicBezTo>
                  <a:cubicBezTo>
                    <a:pt x="246321" y="694772"/>
                    <a:pt x="301256" y="19605"/>
                    <a:pt x="329609" y="21377"/>
                  </a:cubicBezTo>
                  <a:cubicBezTo>
                    <a:pt x="357962" y="23149"/>
                    <a:pt x="350874" y="696544"/>
                    <a:pt x="382772" y="701860"/>
                  </a:cubicBezTo>
                  <a:cubicBezTo>
                    <a:pt x="414670" y="707176"/>
                    <a:pt x="490870" y="53274"/>
                    <a:pt x="520995" y="53274"/>
                  </a:cubicBezTo>
                  <a:cubicBezTo>
                    <a:pt x="551120" y="53274"/>
                    <a:pt x="538716" y="703632"/>
                    <a:pt x="563525" y="701860"/>
                  </a:cubicBezTo>
                  <a:cubicBezTo>
                    <a:pt x="588334" y="700088"/>
                    <a:pt x="639725" y="40870"/>
                    <a:pt x="669851" y="42642"/>
                  </a:cubicBezTo>
                  <a:cubicBezTo>
                    <a:pt x="699977" y="44414"/>
                    <a:pt x="717698" y="708949"/>
                    <a:pt x="744279" y="712493"/>
                  </a:cubicBezTo>
                  <a:cubicBezTo>
                    <a:pt x="770860" y="716037"/>
                    <a:pt x="802758" y="63907"/>
                    <a:pt x="829339" y="63907"/>
                  </a:cubicBezTo>
                  <a:cubicBezTo>
                    <a:pt x="855920" y="63907"/>
                    <a:pt x="878958" y="707177"/>
                    <a:pt x="903767" y="712493"/>
                  </a:cubicBezTo>
                  <a:cubicBezTo>
                    <a:pt x="928576" y="717809"/>
                    <a:pt x="953385" y="406807"/>
                    <a:pt x="978195" y="95805"/>
                  </a:cubicBezTo>
                </a:path>
              </a:pathLst>
            </a:cu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 rot="16200000">
              <a:off x="2915974" y="1104268"/>
              <a:ext cx="246949" cy="322595"/>
            </a:xfrm>
            <a:custGeom>
              <a:avLst/>
              <a:gdLst>
                <a:gd name="connsiteX0" fmla="*/ 97972 w 440981"/>
                <a:gd name="connsiteY0" fmla="*/ 0 h 685800"/>
                <a:gd name="connsiteX1" fmla="*/ 424543 w 440981"/>
                <a:gd name="connsiteY1" fmla="*/ 146957 h 685800"/>
                <a:gd name="connsiteX2" fmla="*/ 0 w 440981"/>
                <a:gd name="connsiteY2" fmla="*/ 212271 h 685800"/>
                <a:gd name="connsiteX3" fmla="*/ 424543 w 440981"/>
                <a:gd name="connsiteY3" fmla="*/ 375557 h 685800"/>
                <a:gd name="connsiteX4" fmla="*/ 16329 w 440981"/>
                <a:gd name="connsiteY4" fmla="*/ 440871 h 685800"/>
                <a:gd name="connsiteX5" fmla="*/ 440872 w 440981"/>
                <a:gd name="connsiteY5" fmla="*/ 604157 h 685800"/>
                <a:gd name="connsiteX6" fmla="*/ 48986 w 440981"/>
                <a:gd name="connsiteY6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981" h="685800">
                  <a:moveTo>
                    <a:pt x="97972" y="0"/>
                  </a:moveTo>
                  <a:cubicBezTo>
                    <a:pt x="269422" y="55789"/>
                    <a:pt x="440872" y="111579"/>
                    <a:pt x="424543" y="146957"/>
                  </a:cubicBezTo>
                  <a:cubicBezTo>
                    <a:pt x="408214" y="182335"/>
                    <a:pt x="0" y="174171"/>
                    <a:pt x="0" y="212271"/>
                  </a:cubicBezTo>
                  <a:cubicBezTo>
                    <a:pt x="0" y="250371"/>
                    <a:pt x="421822" y="337457"/>
                    <a:pt x="424543" y="375557"/>
                  </a:cubicBezTo>
                  <a:cubicBezTo>
                    <a:pt x="427264" y="413657"/>
                    <a:pt x="13608" y="402771"/>
                    <a:pt x="16329" y="440871"/>
                  </a:cubicBezTo>
                  <a:cubicBezTo>
                    <a:pt x="19050" y="478971"/>
                    <a:pt x="435429" y="563336"/>
                    <a:pt x="440872" y="604157"/>
                  </a:cubicBezTo>
                  <a:cubicBezTo>
                    <a:pt x="446315" y="644978"/>
                    <a:pt x="247650" y="665389"/>
                    <a:pt x="48986" y="685800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190665" y="1059940"/>
              <a:ext cx="645191" cy="41125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 rot="16200000">
              <a:off x="3836304" y="1149045"/>
              <a:ext cx="246949" cy="296534"/>
            </a:xfrm>
            <a:custGeom>
              <a:avLst/>
              <a:gdLst>
                <a:gd name="connsiteX0" fmla="*/ 97972 w 440981"/>
                <a:gd name="connsiteY0" fmla="*/ 0 h 685800"/>
                <a:gd name="connsiteX1" fmla="*/ 424543 w 440981"/>
                <a:gd name="connsiteY1" fmla="*/ 146957 h 685800"/>
                <a:gd name="connsiteX2" fmla="*/ 0 w 440981"/>
                <a:gd name="connsiteY2" fmla="*/ 212271 h 685800"/>
                <a:gd name="connsiteX3" fmla="*/ 424543 w 440981"/>
                <a:gd name="connsiteY3" fmla="*/ 375557 h 685800"/>
                <a:gd name="connsiteX4" fmla="*/ 16329 w 440981"/>
                <a:gd name="connsiteY4" fmla="*/ 440871 h 685800"/>
                <a:gd name="connsiteX5" fmla="*/ 440872 w 440981"/>
                <a:gd name="connsiteY5" fmla="*/ 604157 h 685800"/>
                <a:gd name="connsiteX6" fmla="*/ 48986 w 440981"/>
                <a:gd name="connsiteY6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981" h="685800">
                  <a:moveTo>
                    <a:pt x="97972" y="0"/>
                  </a:moveTo>
                  <a:cubicBezTo>
                    <a:pt x="269422" y="55789"/>
                    <a:pt x="440872" y="111579"/>
                    <a:pt x="424543" y="146957"/>
                  </a:cubicBezTo>
                  <a:cubicBezTo>
                    <a:pt x="408214" y="182335"/>
                    <a:pt x="0" y="174171"/>
                    <a:pt x="0" y="212271"/>
                  </a:cubicBezTo>
                  <a:cubicBezTo>
                    <a:pt x="0" y="250371"/>
                    <a:pt x="421822" y="337457"/>
                    <a:pt x="424543" y="375557"/>
                  </a:cubicBezTo>
                  <a:cubicBezTo>
                    <a:pt x="427264" y="413657"/>
                    <a:pt x="13608" y="402771"/>
                    <a:pt x="16329" y="440871"/>
                  </a:cubicBezTo>
                  <a:cubicBezTo>
                    <a:pt x="19050" y="478971"/>
                    <a:pt x="435429" y="563336"/>
                    <a:pt x="440872" y="604157"/>
                  </a:cubicBezTo>
                  <a:cubicBezTo>
                    <a:pt x="446315" y="644978"/>
                    <a:pt x="247650" y="665389"/>
                    <a:pt x="48986" y="685800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 rot="16200000">
              <a:off x="4719276" y="1119477"/>
              <a:ext cx="246949" cy="322595"/>
            </a:xfrm>
            <a:custGeom>
              <a:avLst/>
              <a:gdLst>
                <a:gd name="connsiteX0" fmla="*/ 97972 w 440981"/>
                <a:gd name="connsiteY0" fmla="*/ 0 h 685800"/>
                <a:gd name="connsiteX1" fmla="*/ 424543 w 440981"/>
                <a:gd name="connsiteY1" fmla="*/ 146957 h 685800"/>
                <a:gd name="connsiteX2" fmla="*/ 0 w 440981"/>
                <a:gd name="connsiteY2" fmla="*/ 212271 h 685800"/>
                <a:gd name="connsiteX3" fmla="*/ 424543 w 440981"/>
                <a:gd name="connsiteY3" fmla="*/ 375557 h 685800"/>
                <a:gd name="connsiteX4" fmla="*/ 16329 w 440981"/>
                <a:gd name="connsiteY4" fmla="*/ 440871 h 685800"/>
                <a:gd name="connsiteX5" fmla="*/ 440872 w 440981"/>
                <a:gd name="connsiteY5" fmla="*/ 604157 h 685800"/>
                <a:gd name="connsiteX6" fmla="*/ 48986 w 440981"/>
                <a:gd name="connsiteY6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981" h="685800">
                  <a:moveTo>
                    <a:pt x="97972" y="0"/>
                  </a:moveTo>
                  <a:cubicBezTo>
                    <a:pt x="269422" y="55789"/>
                    <a:pt x="440872" y="111579"/>
                    <a:pt x="424543" y="146957"/>
                  </a:cubicBezTo>
                  <a:cubicBezTo>
                    <a:pt x="408214" y="182335"/>
                    <a:pt x="0" y="174171"/>
                    <a:pt x="0" y="212271"/>
                  </a:cubicBezTo>
                  <a:cubicBezTo>
                    <a:pt x="0" y="250371"/>
                    <a:pt x="421822" y="337457"/>
                    <a:pt x="424543" y="375557"/>
                  </a:cubicBezTo>
                  <a:cubicBezTo>
                    <a:pt x="427264" y="413657"/>
                    <a:pt x="13608" y="402771"/>
                    <a:pt x="16329" y="440871"/>
                  </a:cubicBezTo>
                  <a:cubicBezTo>
                    <a:pt x="19050" y="478971"/>
                    <a:pt x="435429" y="563336"/>
                    <a:pt x="440872" y="604157"/>
                  </a:cubicBezTo>
                  <a:cubicBezTo>
                    <a:pt x="446315" y="644978"/>
                    <a:pt x="247650" y="665389"/>
                    <a:pt x="48986" y="685800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5006929" y="1075149"/>
              <a:ext cx="645191" cy="41125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 rot="16200000">
              <a:off x="5692786" y="1148380"/>
              <a:ext cx="215203" cy="296534"/>
            </a:xfrm>
            <a:custGeom>
              <a:avLst/>
              <a:gdLst>
                <a:gd name="connsiteX0" fmla="*/ 97972 w 440981"/>
                <a:gd name="connsiteY0" fmla="*/ 0 h 685800"/>
                <a:gd name="connsiteX1" fmla="*/ 424543 w 440981"/>
                <a:gd name="connsiteY1" fmla="*/ 146957 h 685800"/>
                <a:gd name="connsiteX2" fmla="*/ 0 w 440981"/>
                <a:gd name="connsiteY2" fmla="*/ 212271 h 685800"/>
                <a:gd name="connsiteX3" fmla="*/ 424543 w 440981"/>
                <a:gd name="connsiteY3" fmla="*/ 375557 h 685800"/>
                <a:gd name="connsiteX4" fmla="*/ 16329 w 440981"/>
                <a:gd name="connsiteY4" fmla="*/ 440871 h 685800"/>
                <a:gd name="connsiteX5" fmla="*/ 440872 w 440981"/>
                <a:gd name="connsiteY5" fmla="*/ 604157 h 685800"/>
                <a:gd name="connsiteX6" fmla="*/ 48986 w 440981"/>
                <a:gd name="connsiteY6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981" h="685800">
                  <a:moveTo>
                    <a:pt x="97972" y="0"/>
                  </a:moveTo>
                  <a:cubicBezTo>
                    <a:pt x="269422" y="55789"/>
                    <a:pt x="440872" y="111579"/>
                    <a:pt x="424543" y="146957"/>
                  </a:cubicBezTo>
                  <a:cubicBezTo>
                    <a:pt x="408214" y="182335"/>
                    <a:pt x="0" y="174171"/>
                    <a:pt x="0" y="212271"/>
                  </a:cubicBezTo>
                  <a:cubicBezTo>
                    <a:pt x="0" y="250371"/>
                    <a:pt x="421822" y="337457"/>
                    <a:pt x="424543" y="375557"/>
                  </a:cubicBezTo>
                  <a:cubicBezTo>
                    <a:pt x="427264" y="413657"/>
                    <a:pt x="13608" y="402771"/>
                    <a:pt x="16329" y="440871"/>
                  </a:cubicBezTo>
                  <a:cubicBezTo>
                    <a:pt x="19050" y="478971"/>
                    <a:pt x="435429" y="563336"/>
                    <a:pt x="440872" y="604157"/>
                  </a:cubicBezTo>
                  <a:cubicBezTo>
                    <a:pt x="446315" y="644978"/>
                    <a:pt x="247650" y="665389"/>
                    <a:pt x="48986" y="685800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943033" y="1075149"/>
              <a:ext cx="645191" cy="41125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 rot="16200000">
              <a:off x="6604514" y="1151167"/>
              <a:ext cx="246949" cy="296534"/>
            </a:xfrm>
            <a:custGeom>
              <a:avLst/>
              <a:gdLst>
                <a:gd name="connsiteX0" fmla="*/ 97972 w 440981"/>
                <a:gd name="connsiteY0" fmla="*/ 0 h 685800"/>
                <a:gd name="connsiteX1" fmla="*/ 424543 w 440981"/>
                <a:gd name="connsiteY1" fmla="*/ 146957 h 685800"/>
                <a:gd name="connsiteX2" fmla="*/ 0 w 440981"/>
                <a:gd name="connsiteY2" fmla="*/ 212271 h 685800"/>
                <a:gd name="connsiteX3" fmla="*/ 424543 w 440981"/>
                <a:gd name="connsiteY3" fmla="*/ 375557 h 685800"/>
                <a:gd name="connsiteX4" fmla="*/ 16329 w 440981"/>
                <a:gd name="connsiteY4" fmla="*/ 440871 h 685800"/>
                <a:gd name="connsiteX5" fmla="*/ 440872 w 440981"/>
                <a:gd name="connsiteY5" fmla="*/ 604157 h 685800"/>
                <a:gd name="connsiteX6" fmla="*/ 48986 w 440981"/>
                <a:gd name="connsiteY6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981" h="685800">
                  <a:moveTo>
                    <a:pt x="97972" y="0"/>
                  </a:moveTo>
                  <a:cubicBezTo>
                    <a:pt x="269422" y="55789"/>
                    <a:pt x="440872" y="111579"/>
                    <a:pt x="424543" y="146957"/>
                  </a:cubicBezTo>
                  <a:cubicBezTo>
                    <a:pt x="408214" y="182335"/>
                    <a:pt x="0" y="174171"/>
                    <a:pt x="0" y="212271"/>
                  </a:cubicBezTo>
                  <a:cubicBezTo>
                    <a:pt x="0" y="250371"/>
                    <a:pt x="421822" y="337457"/>
                    <a:pt x="424543" y="375557"/>
                  </a:cubicBezTo>
                  <a:cubicBezTo>
                    <a:pt x="427264" y="413657"/>
                    <a:pt x="13608" y="402771"/>
                    <a:pt x="16329" y="440871"/>
                  </a:cubicBezTo>
                  <a:cubicBezTo>
                    <a:pt x="19050" y="478971"/>
                    <a:pt x="435429" y="563336"/>
                    <a:pt x="440872" y="604157"/>
                  </a:cubicBezTo>
                  <a:cubicBezTo>
                    <a:pt x="446315" y="644978"/>
                    <a:pt x="247650" y="665389"/>
                    <a:pt x="48986" y="685800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239100" y="946341"/>
              <a:ext cx="364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928786" y="1033572"/>
              <a:ext cx="8835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+ . . .</a:t>
              </a:r>
              <a:endParaRPr kumimoji="1" lang="ja-JP" altLang="en-US" sz="28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394532" y="976953"/>
              <a:ext cx="35778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700" dirty="0"/>
                <a:t>=</a:t>
              </a:r>
              <a:endParaRPr kumimoji="1" lang="ja-JP" altLang="en-US" sz="27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11560" y="683404"/>
              <a:ext cx="1677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B050"/>
                  </a:solidFill>
                </a:rPr>
                <a:t>RPA propagator</a:t>
              </a:r>
              <a:endParaRPr kumimoji="1" lang="ja-JP" alt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11560" y="141451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-US" altLang="ja-JP" dirty="0" smtClean="0"/>
              <a:t>We includes all kinds of  pairing fields as the </a:t>
            </a:r>
            <a:r>
              <a:rPr lang="en-US" altLang="ja-JP" dirty="0" smtClean="0"/>
              <a:t>f</a:t>
            </a:r>
            <a:r>
              <a:rPr kumimoji="1" lang="en-US" altLang="ja-JP" dirty="0" smtClean="0"/>
              <a:t>luctuation fields around MF.</a:t>
            </a:r>
          </a:p>
        </p:txBody>
      </p:sp>
      <p:grpSp>
        <p:nvGrpSpPr>
          <p:cNvPr id="38" name="グループ化 37"/>
          <p:cNvGrpSpPr>
            <a:grpSpLocks noChangeAspect="1"/>
          </p:cNvGrpSpPr>
          <p:nvPr/>
        </p:nvGrpSpPr>
        <p:grpSpPr>
          <a:xfrm>
            <a:off x="644245" y="2646238"/>
            <a:ext cx="4082714" cy="2992944"/>
            <a:chOff x="476672" y="251520"/>
            <a:chExt cx="6185930" cy="4534763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299386" y="1769497"/>
              <a:ext cx="3110746" cy="731520"/>
              <a:chOff x="2708920" y="2123728"/>
              <a:chExt cx="3888432" cy="914400"/>
            </a:xfrm>
          </p:grpSpPr>
          <p:sp>
            <p:nvSpPr>
              <p:cNvPr id="59" name="円/楕円 58"/>
              <p:cNvSpPr/>
              <p:nvPr/>
            </p:nvSpPr>
            <p:spPr>
              <a:xfrm>
                <a:off x="3861048" y="2123728"/>
                <a:ext cx="158417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0" name="直線コネクタ 59"/>
              <p:cNvCxnSpPr>
                <a:stCxn id="59" idx="2"/>
              </p:cNvCxnSpPr>
              <p:nvPr/>
            </p:nvCxnSpPr>
            <p:spPr>
              <a:xfrm flipH="1">
                <a:off x="2708920" y="2580928"/>
                <a:ext cx="115212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H="1">
                <a:off x="5445224" y="2555776"/>
                <a:ext cx="115212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/>
            <p:cNvGrpSpPr/>
            <p:nvPr/>
          </p:nvGrpSpPr>
          <p:grpSpPr>
            <a:xfrm rot="10800000">
              <a:off x="4336301" y="332510"/>
              <a:ext cx="885198" cy="1436986"/>
              <a:chOff x="1963688" y="3967843"/>
              <a:chExt cx="1106497" cy="1796233"/>
            </a:xfrm>
          </p:grpSpPr>
          <p:sp>
            <p:nvSpPr>
              <p:cNvPr id="56" name="フリーフォーム 55"/>
              <p:cNvSpPr/>
              <p:nvPr/>
            </p:nvSpPr>
            <p:spPr>
              <a:xfrm>
                <a:off x="2269671" y="3967843"/>
                <a:ext cx="440981" cy="685800"/>
              </a:xfrm>
              <a:custGeom>
                <a:avLst/>
                <a:gdLst>
                  <a:gd name="connsiteX0" fmla="*/ 97972 w 440981"/>
                  <a:gd name="connsiteY0" fmla="*/ 0 h 685800"/>
                  <a:gd name="connsiteX1" fmla="*/ 424543 w 440981"/>
                  <a:gd name="connsiteY1" fmla="*/ 146957 h 685800"/>
                  <a:gd name="connsiteX2" fmla="*/ 0 w 440981"/>
                  <a:gd name="connsiteY2" fmla="*/ 212271 h 685800"/>
                  <a:gd name="connsiteX3" fmla="*/ 424543 w 440981"/>
                  <a:gd name="connsiteY3" fmla="*/ 375557 h 685800"/>
                  <a:gd name="connsiteX4" fmla="*/ 16329 w 440981"/>
                  <a:gd name="connsiteY4" fmla="*/ 440871 h 685800"/>
                  <a:gd name="connsiteX5" fmla="*/ 440872 w 440981"/>
                  <a:gd name="connsiteY5" fmla="*/ 604157 h 685800"/>
                  <a:gd name="connsiteX6" fmla="*/ 48986 w 440981"/>
                  <a:gd name="connsiteY6" fmla="*/ 68580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981" h="685800">
                    <a:moveTo>
                      <a:pt x="97972" y="0"/>
                    </a:moveTo>
                    <a:cubicBezTo>
                      <a:pt x="269422" y="55789"/>
                      <a:pt x="440872" y="111579"/>
                      <a:pt x="424543" y="146957"/>
                    </a:cubicBezTo>
                    <a:cubicBezTo>
                      <a:pt x="408214" y="182335"/>
                      <a:pt x="0" y="174171"/>
                      <a:pt x="0" y="212271"/>
                    </a:cubicBezTo>
                    <a:cubicBezTo>
                      <a:pt x="0" y="250371"/>
                      <a:pt x="421822" y="337457"/>
                      <a:pt x="424543" y="375557"/>
                    </a:cubicBezTo>
                    <a:cubicBezTo>
                      <a:pt x="427264" y="413657"/>
                      <a:pt x="13608" y="402771"/>
                      <a:pt x="16329" y="440871"/>
                    </a:cubicBezTo>
                    <a:cubicBezTo>
                      <a:pt x="19050" y="478971"/>
                      <a:pt x="435429" y="563336"/>
                      <a:pt x="440872" y="604157"/>
                    </a:cubicBezTo>
                    <a:cubicBezTo>
                      <a:pt x="446315" y="644978"/>
                      <a:pt x="247650" y="665389"/>
                      <a:pt x="48986" y="685800"/>
                    </a:cubicBezTo>
                  </a:path>
                </a:pathLst>
              </a:cu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1963688" y="4653643"/>
                <a:ext cx="914400" cy="7104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/>
              <p:cNvSpPr/>
              <p:nvPr/>
            </p:nvSpPr>
            <p:spPr>
              <a:xfrm>
                <a:off x="1972955" y="5241471"/>
                <a:ext cx="1097230" cy="522605"/>
              </a:xfrm>
              <a:custGeom>
                <a:avLst/>
                <a:gdLst>
                  <a:gd name="connsiteX0" fmla="*/ 198745 w 1097230"/>
                  <a:gd name="connsiteY0" fmla="*/ 97972 h 522605"/>
                  <a:gd name="connsiteX1" fmla="*/ 2802 w 1097230"/>
                  <a:gd name="connsiteY1" fmla="*/ 81643 h 522605"/>
                  <a:gd name="connsiteX2" fmla="*/ 329374 w 1097230"/>
                  <a:gd name="connsiteY2" fmla="*/ 293915 h 522605"/>
                  <a:gd name="connsiteX3" fmla="*/ 68116 w 1097230"/>
                  <a:gd name="connsiteY3" fmla="*/ 326572 h 522605"/>
                  <a:gd name="connsiteX4" fmla="*/ 476331 w 1097230"/>
                  <a:gd name="connsiteY4" fmla="*/ 440872 h 522605"/>
                  <a:gd name="connsiteX5" fmla="*/ 508988 w 1097230"/>
                  <a:gd name="connsiteY5" fmla="*/ 228600 h 522605"/>
                  <a:gd name="connsiteX6" fmla="*/ 704931 w 1097230"/>
                  <a:gd name="connsiteY6" fmla="*/ 522515 h 522605"/>
                  <a:gd name="connsiteX7" fmla="*/ 704931 w 1097230"/>
                  <a:gd name="connsiteY7" fmla="*/ 261258 h 522605"/>
                  <a:gd name="connsiteX8" fmla="*/ 998845 w 1097230"/>
                  <a:gd name="connsiteY8" fmla="*/ 375558 h 522605"/>
                  <a:gd name="connsiteX9" fmla="*/ 884545 w 1097230"/>
                  <a:gd name="connsiteY9" fmla="*/ 179615 h 522605"/>
                  <a:gd name="connsiteX10" fmla="*/ 1096816 w 1097230"/>
                  <a:gd name="connsiteY10" fmla="*/ 195943 h 522605"/>
                  <a:gd name="connsiteX11" fmla="*/ 819231 w 1097230"/>
                  <a:gd name="connsiteY11" fmla="*/ 0 h 5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7230" h="522605">
                    <a:moveTo>
                      <a:pt x="198745" y="97972"/>
                    </a:moveTo>
                    <a:cubicBezTo>
                      <a:pt x="89888" y="73479"/>
                      <a:pt x="-18969" y="48986"/>
                      <a:pt x="2802" y="81643"/>
                    </a:cubicBezTo>
                    <a:cubicBezTo>
                      <a:pt x="24573" y="114300"/>
                      <a:pt x="318488" y="253094"/>
                      <a:pt x="329374" y="293915"/>
                    </a:cubicBezTo>
                    <a:cubicBezTo>
                      <a:pt x="340260" y="334736"/>
                      <a:pt x="43623" y="302079"/>
                      <a:pt x="68116" y="326572"/>
                    </a:cubicBezTo>
                    <a:cubicBezTo>
                      <a:pt x="92609" y="351065"/>
                      <a:pt x="402852" y="457201"/>
                      <a:pt x="476331" y="440872"/>
                    </a:cubicBezTo>
                    <a:cubicBezTo>
                      <a:pt x="549810" y="424543"/>
                      <a:pt x="470888" y="214993"/>
                      <a:pt x="508988" y="228600"/>
                    </a:cubicBezTo>
                    <a:cubicBezTo>
                      <a:pt x="547088" y="242207"/>
                      <a:pt x="672274" y="517072"/>
                      <a:pt x="704931" y="522515"/>
                    </a:cubicBezTo>
                    <a:cubicBezTo>
                      <a:pt x="737588" y="527958"/>
                      <a:pt x="655945" y="285751"/>
                      <a:pt x="704931" y="261258"/>
                    </a:cubicBezTo>
                    <a:cubicBezTo>
                      <a:pt x="753917" y="236765"/>
                      <a:pt x="968909" y="389165"/>
                      <a:pt x="998845" y="375558"/>
                    </a:cubicBezTo>
                    <a:cubicBezTo>
                      <a:pt x="1028781" y="361951"/>
                      <a:pt x="868217" y="209551"/>
                      <a:pt x="884545" y="179615"/>
                    </a:cubicBezTo>
                    <a:cubicBezTo>
                      <a:pt x="900873" y="149679"/>
                      <a:pt x="1107702" y="225879"/>
                      <a:pt x="1096816" y="195943"/>
                    </a:cubicBezTo>
                    <a:cubicBezTo>
                      <a:pt x="1085930" y="166007"/>
                      <a:pt x="952580" y="83003"/>
                      <a:pt x="819231" y="0"/>
                    </a:cubicBezTo>
                  </a:path>
                </a:pathLst>
              </a:cu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>
              <a:grpSpLocks noChangeAspect="1"/>
            </p:cNvGrpSpPr>
            <p:nvPr/>
          </p:nvGrpSpPr>
          <p:grpSpPr>
            <a:xfrm>
              <a:off x="476672" y="2872174"/>
              <a:ext cx="3110746" cy="731520"/>
              <a:chOff x="260648" y="3113291"/>
              <a:chExt cx="3888432" cy="914400"/>
            </a:xfrm>
          </p:grpSpPr>
          <p:sp>
            <p:nvSpPr>
              <p:cNvPr id="52" name="円/楕円 51"/>
              <p:cNvSpPr/>
              <p:nvPr/>
            </p:nvSpPr>
            <p:spPr>
              <a:xfrm>
                <a:off x="1412776" y="3113291"/>
                <a:ext cx="158417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3" name="直線コネクタ 52"/>
              <p:cNvCxnSpPr>
                <a:stCxn id="52" idx="2"/>
              </p:cNvCxnSpPr>
              <p:nvPr/>
            </p:nvCxnSpPr>
            <p:spPr>
              <a:xfrm flipH="1">
                <a:off x="260648" y="3570491"/>
                <a:ext cx="115212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H="1">
                <a:off x="2996952" y="3545339"/>
                <a:ext cx="115212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フリーフォーム 54"/>
              <p:cNvSpPr/>
              <p:nvPr/>
            </p:nvSpPr>
            <p:spPr>
              <a:xfrm>
                <a:off x="1798235" y="3135197"/>
                <a:ext cx="765962" cy="865415"/>
              </a:xfrm>
              <a:custGeom>
                <a:avLst/>
                <a:gdLst>
                  <a:gd name="connsiteX0" fmla="*/ 141112 w 765962"/>
                  <a:gd name="connsiteY0" fmla="*/ 0 h 865415"/>
                  <a:gd name="connsiteX1" fmla="*/ 10484 w 765962"/>
                  <a:gd name="connsiteY1" fmla="*/ 261257 h 865415"/>
                  <a:gd name="connsiteX2" fmla="*/ 386041 w 765962"/>
                  <a:gd name="connsiteY2" fmla="*/ 146957 h 865415"/>
                  <a:gd name="connsiteX3" fmla="*/ 124784 w 765962"/>
                  <a:gd name="connsiteY3" fmla="*/ 424543 h 865415"/>
                  <a:gd name="connsiteX4" fmla="*/ 679955 w 765962"/>
                  <a:gd name="connsiteY4" fmla="*/ 342900 h 865415"/>
                  <a:gd name="connsiteX5" fmla="*/ 353384 w 765962"/>
                  <a:gd name="connsiteY5" fmla="*/ 653143 h 865415"/>
                  <a:gd name="connsiteX6" fmla="*/ 761598 w 765962"/>
                  <a:gd name="connsiteY6" fmla="*/ 571500 h 865415"/>
                  <a:gd name="connsiteX7" fmla="*/ 532998 w 765962"/>
                  <a:gd name="connsiteY7" fmla="*/ 865415 h 86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962" h="865415">
                    <a:moveTo>
                      <a:pt x="141112" y="0"/>
                    </a:moveTo>
                    <a:cubicBezTo>
                      <a:pt x="55387" y="118382"/>
                      <a:pt x="-30337" y="236764"/>
                      <a:pt x="10484" y="261257"/>
                    </a:cubicBezTo>
                    <a:cubicBezTo>
                      <a:pt x="51305" y="285750"/>
                      <a:pt x="366991" y="119743"/>
                      <a:pt x="386041" y="146957"/>
                    </a:cubicBezTo>
                    <a:cubicBezTo>
                      <a:pt x="405091" y="174171"/>
                      <a:pt x="75798" y="391886"/>
                      <a:pt x="124784" y="424543"/>
                    </a:cubicBezTo>
                    <a:cubicBezTo>
                      <a:pt x="173770" y="457200"/>
                      <a:pt x="641855" y="304800"/>
                      <a:pt x="679955" y="342900"/>
                    </a:cubicBezTo>
                    <a:cubicBezTo>
                      <a:pt x="718055" y="381000"/>
                      <a:pt x="339777" y="615043"/>
                      <a:pt x="353384" y="653143"/>
                    </a:cubicBezTo>
                    <a:cubicBezTo>
                      <a:pt x="366991" y="691243"/>
                      <a:pt x="731662" y="536121"/>
                      <a:pt x="761598" y="571500"/>
                    </a:cubicBezTo>
                    <a:cubicBezTo>
                      <a:pt x="791534" y="606879"/>
                      <a:pt x="662266" y="736147"/>
                      <a:pt x="532998" y="865415"/>
                    </a:cubicBezTo>
                  </a:path>
                </a:pathLst>
              </a:cu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>
              <a:grpSpLocks noChangeAspect="1"/>
            </p:cNvGrpSpPr>
            <p:nvPr/>
          </p:nvGrpSpPr>
          <p:grpSpPr>
            <a:xfrm>
              <a:off x="3192599" y="3734529"/>
              <a:ext cx="3110746" cy="1051754"/>
              <a:chOff x="260648" y="4841483"/>
              <a:chExt cx="3888432" cy="1314693"/>
            </a:xfrm>
          </p:grpSpPr>
          <p:sp>
            <p:nvSpPr>
              <p:cNvPr id="48" name="円/楕円 47"/>
              <p:cNvSpPr/>
              <p:nvPr/>
            </p:nvSpPr>
            <p:spPr>
              <a:xfrm>
                <a:off x="1412776" y="4841483"/>
                <a:ext cx="158417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" name="直線コネクタ 48"/>
              <p:cNvCxnSpPr>
                <a:stCxn id="48" idx="2"/>
              </p:cNvCxnSpPr>
              <p:nvPr/>
            </p:nvCxnSpPr>
            <p:spPr>
              <a:xfrm flipH="1">
                <a:off x="260648" y="5298683"/>
                <a:ext cx="115212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>
                <a:off x="2996952" y="5273531"/>
                <a:ext cx="115212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フリーフォーム 50"/>
              <p:cNvSpPr/>
              <p:nvPr/>
            </p:nvSpPr>
            <p:spPr>
              <a:xfrm>
                <a:off x="1916832" y="5633571"/>
                <a:ext cx="1097230" cy="522605"/>
              </a:xfrm>
              <a:custGeom>
                <a:avLst/>
                <a:gdLst>
                  <a:gd name="connsiteX0" fmla="*/ 198745 w 1097230"/>
                  <a:gd name="connsiteY0" fmla="*/ 97972 h 522605"/>
                  <a:gd name="connsiteX1" fmla="*/ 2802 w 1097230"/>
                  <a:gd name="connsiteY1" fmla="*/ 81643 h 522605"/>
                  <a:gd name="connsiteX2" fmla="*/ 329374 w 1097230"/>
                  <a:gd name="connsiteY2" fmla="*/ 293915 h 522605"/>
                  <a:gd name="connsiteX3" fmla="*/ 68116 w 1097230"/>
                  <a:gd name="connsiteY3" fmla="*/ 326572 h 522605"/>
                  <a:gd name="connsiteX4" fmla="*/ 476331 w 1097230"/>
                  <a:gd name="connsiteY4" fmla="*/ 440872 h 522605"/>
                  <a:gd name="connsiteX5" fmla="*/ 508988 w 1097230"/>
                  <a:gd name="connsiteY5" fmla="*/ 228600 h 522605"/>
                  <a:gd name="connsiteX6" fmla="*/ 704931 w 1097230"/>
                  <a:gd name="connsiteY6" fmla="*/ 522515 h 522605"/>
                  <a:gd name="connsiteX7" fmla="*/ 704931 w 1097230"/>
                  <a:gd name="connsiteY7" fmla="*/ 261258 h 522605"/>
                  <a:gd name="connsiteX8" fmla="*/ 998845 w 1097230"/>
                  <a:gd name="connsiteY8" fmla="*/ 375558 h 522605"/>
                  <a:gd name="connsiteX9" fmla="*/ 884545 w 1097230"/>
                  <a:gd name="connsiteY9" fmla="*/ 179615 h 522605"/>
                  <a:gd name="connsiteX10" fmla="*/ 1096816 w 1097230"/>
                  <a:gd name="connsiteY10" fmla="*/ 195943 h 522605"/>
                  <a:gd name="connsiteX11" fmla="*/ 819231 w 1097230"/>
                  <a:gd name="connsiteY11" fmla="*/ 0 h 52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7230" h="522605">
                    <a:moveTo>
                      <a:pt x="198745" y="97972"/>
                    </a:moveTo>
                    <a:cubicBezTo>
                      <a:pt x="89888" y="73479"/>
                      <a:pt x="-18969" y="48986"/>
                      <a:pt x="2802" y="81643"/>
                    </a:cubicBezTo>
                    <a:cubicBezTo>
                      <a:pt x="24573" y="114300"/>
                      <a:pt x="318488" y="253094"/>
                      <a:pt x="329374" y="293915"/>
                    </a:cubicBezTo>
                    <a:cubicBezTo>
                      <a:pt x="340260" y="334736"/>
                      <a:pt x="43623" y="302079"/>
                      <a:pt x="68116" y="326572"/>
                    </a:cubicBezTo>
                    <a:cubicBezTo>
                      <a:pt x="92609" y="351065"/>
                      <a:pt x="402852" y="457201"/>
                      <a:pt x="476331" y="440872"/>
                    </a:cubicBezTo>
                    <a:cubicBezTo>
                      <a:pt x="549810" y="424543"/>
                      <a:pt x="470888" y="214993"/>
                      <a:pt x="508988" y="228600"/>
                    </a:cubicBezTo>
                    <a:cubicBezTo>
                      <a:pt x="547088" y="242207"/>
                      <a:pt x="672274" y="517072"/>
                      <a:pt x="704931" y="522515"/>
                    </a:cubicBezTo>
                    <a:cubicBezTo>
                      <a:pt x="737588" y="527958"/>
                      <a:pt x="655945" y="285751"/>
                      <a:pt x="704931" y="261258"/>
                    </a:cubicBezTo>
                    <a:cubicBezTo>
                      <a:pt x="753917" y="236765"/>
                      <a:pt x="968909" y="389165"/>
                      <a:pt x="998845" y="375558"/>
                    </a:cubicBezTo>
                    <a:cubicBezTo>
                      <a:pt x="1028781" y="361951"/>
                      <a:pt x="868217" y="209551"/>
                      <a:pt x="884545" y="179615"/>
                    </a:cubicBezTo>
                    <a:cubicBezTo>
                      <a:pt x="900873" y="149679"/>
                      <a:pt x="1107702" y="225879"/>
                      <a:pt x="1096816" y="195943"/>
                    </a:cubicBezTo>
                    <a:cubicBezTo>
                      <a:pt x="1085930" y="166007"/>
                      <a:pt x="952580" y="83003"/>
                      <a:pt x="819231" y="0"/>
                    </a:cubicBezTo>
                  </a:path>
                </a:pathLst>
              </a:cu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5696526" y="251520"/>
              <a:ext cx="940429" cy="839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000" dirty="0" smtClean="0"/>
                <a:t>(b)</a:t>
              </a:r>
              <a:endParaRPr kumimoji="1" lang="ja-JP" altLang="en-US" sz="30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76672" y="2125470"/>
              <a:ext cx="879709" cy="839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000" dirty="0" smtClean="0"/>
                <a:t>(c)</a:t>
              </a:r>
              <a:endParaRPr kumimoji="1" lang="ja-JP" altLang="en-US" sz="30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722173" y="2771800"/>
              <a:ext cx="940429" cy="839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000" dirty="0" smtClean="0"/>
                <a:t>(d)</a:t>
              </a:r>
              <a:endParaRPr kumimoji="1" lang="ja-JP" altLang="en-US" sz="3000" dirty="0"/>
            </a:p>
          </p:txBody>
        </p:sp>
      </p:grpSp>
      <p:grpSp>
        <p:nvGrpSpPr>
          <p:cNvPr id="65" name="グループ化 64"/>
          <p:cNvGrpSpPr>
            <a:grpSpLocks noChangeAspect="1"/>
          </p:cNvGrpSpPr>
          <p:nvPr/>
        </p:nvGrpSpPr>
        <p:grpSpPr>
          <a:xfrm>
            <a:off x="323528" y="3140969"/>
            <a:ext cx="2382261" cy="504055"/>
            <a:chOff x="1797461" y="7145742"/>
            <a:chExt cx="4511859" cy="954649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1797461" y="7145742"/>
              <a:ext cx="1919571" cy="914400"/>
              <a:chOff x="404664" y="427295"/>
              <a:chExt cx="1919571" cy="914400"/>
            </a:xfrm>
          </p:grpSpPr>
          <p:sp>
            <p:nvSpPr>
              <p:cNvPr id="71" name="円/楕円 70"/>
              <p:cNvSpPr/>
              <p:nvPr/>
            </p:nvSpPr>
            <p:spPr>
              <a:xfrm>
                <a:off x="1409835" y="427295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" name="直線コネクタ 71"/>
              <p:cNvCxnSpPr>
                <a:stCxn id="71" idx="2"/>
              </p:cNvCxnSpPr>
              <p:nvPr/>
            </p:nvCxnSpPr>
            <p:spPr>
              <a:xfrm flipH="1">
                <a:off x="404664" y="884495"/>
                <a:ext cx="10051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グループ化 66"/>
            <p:cNvGrpSpPr/>
            <p:nvPr/>
          </p:nvGrpSpPr>
          <p:grpSpPr>
            <a:xfrm rot="10800000">
              <a:off x="4389749" y="7185991"/>
              <a:ext cx="1919571" cy="914400"/>
              <a:chOff x="629072" y="763960"/>
              <a:chExt cx="1919571" cy="914400"/>
            </a:xfrm>
          </p:grpSpPr>
          <p:sp>
            <p:nvSpPr>
              <p:cNvPr id="69" name="円/楕円 68"/>
              <p:cNvSpPr/>
              <p:nvPr/>
            </p:nvSpPr>
            <p:spPr>
              <a:xfrm>
                <a:off x="1634243" y="763960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0" name="直線コネクタ 69"/>
              <p:cNvCxnSpPr>
                <a:stCxn id="69" idx="2"/>
              </p:cNvCxnSpPr>
              <p:nvPr/>
            </p:nvCxnSpPr>
            <p:spPr>
              <a:xfrm flipH="1">
                <a:off x="629072" y="1221160"/>
                <a:ext cx="10051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フリーフォーム 67"/>
            <p:cNvSpPr/>
            <p:nvPr/>
          </p:nvSpPr>
          <p:spPr>
            <a:xfrm rot="5400000">
              <a:off x="3839442" y="7342583"/>
              <a:ext cx="440981" cy="685800"/>
            </a:xfrm>
            <a:custGeom>
              <a:avLst/>
              <a:gdLst>
                <a:gd name="connsiteX0" fmla="*/ 97972 w 440981"/>
                <a:gd name="connsiteY0" fmla="*/ 0 h 685800"/>
                <a:gd name="connsiteX1" fmla="*/ 424543 w 440981"/>
                <a:gd name="connsiteY1" fmla="*/ 146957 h 685800"/>
                <a:gd name="connsiteX2" fmla="*/ 0 w 440981"/>
                <a:gd name="connsiteY2" fmla="*/ 212271 h 685800"/>
                <a:gd name="connsiteX3" fmla="*/ 424543 w 440981"/>
                <a:gd name="connsiteY3" fmla="*/ 375557 h 685800"/>
                <a:gd name="connsiteX4" fmla="*/ 16329 w 440981"/>
                <a:gd name="connsiteY4" fmla="*/ 440871 h 685800"/>
                <a:gd name="connsiteX5" fmla="*/ 440872 w 440981"/>
                <a:gd name="connsiteY5" fmla="*/ 604157 h 685800"/>
                <a:gd name="connsiteX6" fmla="*/ 48986 w 440981"/>
                <a:gd name="connsiteY6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981" h="685800">
                  <a:moveTo>
                    <a:pt x="97972" y="0"/>
                  </a:moveTo>
                  <a:cubicBezTo>
                    <a:pt x="269422" y="55789"/>
                    <a:pt x="440872" y="111579"/>
                    <a:pt x="424543" y="146957"/>
                  </a:cubicBezTo>
                  <a:cubicBezTo>
                    <a:pt x="408214" y="182335"/>
                    <a:pt x="0" y="174171"/>
                    <a:pt x="0" y="212271"/>
                  </a:cubicBezTo>
                  <a:cubicBezTo>
                    <a:pt x="0" y="250371"/>
                    <a:pt x="421822" y="337457"/>
                    <a:pt x="424543" y="375557"/>
                  </a:cubicBezTo>
                  <a:cubicBezTo>
                    <a:pt x="427264" y="413657"/>
                    <a:pt x="13608" y="402771"/>
                    <a:pt x="16329" y="440871"/>
                  </a:cubicBezTo>
                  <a:cubicBezTo>
                    <a:pt x="19050" y="478971"/>
                    <a:pt x="435429" y="563336"/>
                    <a:pt x="440872" y="604157"/>
                  </a:cubicBezTo>
                  <a:cubicBezTo>
                    <a:pt x="446315" y="644978"/>
                    <a:pt x="247650" y="665389"/>
                    <a:pt x="48986" y="685800"/>
                  </a:cubicBezTo>
                </a:path>
              </a:pathLst>
            </a:cu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648072" y="1774557"/>
            <a:ext cx="73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Pole of the propagator describes the energy-spectrum of the low-energy </a:t>
            </a:r>
          </a:p>
          <a:p>
            <a:r>
              <a:rPr lang="en-US" altLang="ja-JP" dirty="0" smtClean="0"/>
              <a:t>     collective modes </a:t>
            </a:r>
            <a:endParaRPr kumimoji="1" lang="en-US" altLang="ja-JP" dirty="0" smtClean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168750" y="2636912"/>
            <a:ext cx="603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(a)</a:t>
            </a:r>
            <a:endParaRPr kumimoji="1" lang="ja-JP" altLang="en-US" sz="3000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3749892" y="5229200"/>
            <a:ext cx="4812568" cy="1296144"/>
            <a:chOff x="3935896" y="5013176"/>
            <a:chExt cx="4812568" cy="1296144"/>
          </a:xfrm>
        </p:grpSpPr>
        <p:sp>
          <p:nvSpPr>
            <p:cNvPr id="36" name="円/楕円 35"/>
            <p:cNvSpPr/>
            <p:nvPr/>
          </p:nvSpPr>
          <p:spPr>
            <a:xfrm>
              <a:off x="3935896" y="5301208"/>
              <a:ext cx="1110140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7638324" y="5013176"/>
              <a:ext cx="1110140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860032" y="2289646"/>
            <a:ext cx="42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kumimoji="1" lang="en-US" altLang="ja-JP" dirty="0" smtClean="0"/>
              <a:t>Spectral weight at (0,0) </a:t>
            </a:r>
            <a:r>
              <a:rPr lang="en-US" altLang="ja-JP" dirty="0" smtClean="0"/>
              <a:t>vanishes </a:t>
            </a:r>
          </a:p>
          <a:p>
            <a:r>
              <a:rPr lang="en-US" altLang="ja-JP" dirty="0" smtClean="0"/>
              <a:t>      as </a:t>
            </a:r>
            <a:r>
              <a:rPr lang="en-US" altLang="ja-JP" b="1" dirty="0" smtClean="0">
                <a:solidFill>
                  <a:srgbClr val="0070C0"/>
                </a:solidFill>
              </a:rPr>
              <a:t>a linear function of  the m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omentum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860032" y="3009726"/>
            <a:ext cx="415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en-US" altLang="ja-JP" dirty="0"/>
              <a:t>A</a:t>
            </a:r>
            <a:r>
              <a:rPr lang="en-US" altLang="ja-JP" dirty="0" smtClean="0"/>
              <a:t> gapless Goldstone mode </a:t>
            </a:r>
            <a:r>
              <a:rPr kumimoji="1" lang="en-US" altLang="ja-JP" dirty="0" smtClean="0"/>
              <a:t>at (0,π) </a:t>
            </a:r>
            <a:r>
              <a:rPr lang="en-US" altLang="ja-JP" dirty="0" smtClean="0"/>
              <a:t>and</a:t>
            </a:r>
            <a:endParaRPr kumimoji="1" lang="en-US" altLang="ja-JP" dirty="0" smtClean="0"/>
          </a:p>
          <a:p>
            <a:r>
              <a:rPr lang="en-US" altLang="ja-JP" dirty="0" smtClean="0"/>
              <a:t>     </a:t>
            </a:r>
            <a:r>
              <a:rPr kumimoji="1" lang="en-US" altLang="ja-JP" dirty="0" smtClean="0"/>
              <a:t>(π,0) does not have a spectral weight</a:t>
            </a:r>
            <a:endParaRPr lang="en-US" altLang="ja-JP" dirty="0" smtClean="0"/>
          </a:p>
        </p:txBody>
      </p:sp>
      <p:sp>
        <p:nvSpPr>
          <p:cNvPr id="75" name="円/楕円 74"/>
          <p:cNvSpPr/>
          <p:nvPr/>
        </p:nvSpPr>
        <p:spPr>
          <a:xfrm>
            <a:off x="3053860" y="5733256"/>
            <a:ext cx="798060" cy="7920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2137221" y="5733256"/>
            <a:ext cx="706587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860032" y="3861048"/>
            <a:ext cx="3868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en-US" altLang="ja-JP" dirty="0"/>
              <a:t>A</a:t>
            </a:r>
            <a:r>
              <a:rPr lang="en-US" altLang="ja-JP" dirty="0" smtClean="0"/>
              <a:t> gapped longitudinal mode </a:t>
            </a:r>
            <a:r>
              <a:rPr kumimoji="1" lang="en-US" altLang="ja-JP" dirty="0" smtClean="0"/>
              <a:t>at (π,π)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en-US" altLang="ja-JP" dirty="0" err="1" smtClean="0"/>
              <a:t>correpsonds</a:t>
            </a:r>
            <a:r>
              <a:rPr lang="en-US" altLang="ja-JP" dirty="0" smtClean="0"/>
              <a:t> to the </a:t>
            </a:r>
            <a:r>
              <a:rPr lang="en-US" altLang="ja-JP" b="1" dirty="0" smtClean="0">
                <a:solidFill>
                  <a:srgbClr val="FF0000"/>
                </a:solidFill>
              </a:rPr>
              <a:t>Higgs boson 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    associated with  the Z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="1" dirty="0" smtClean="0">
                <a:solidFill>
                  <a:srgbClr val="FF0000"/>
                </a:solidFill>
              </a:rPr>
              <a:t> state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5652120" y="188640"/>
            <a:ext cx="1764714" cy="864096"/>
            <a:chOff x="6300192" y="45613"/>
            <a:chExt cx="1764714" cy="864096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6300192" y="45613"/>
              <a:ext cx="1764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f</a:t>
              </a:r>
              <a:r>
                <a:rPr kumimoji="1" lang="en-US" altLang="ja-JP" dirty="0" smtClean="0"/>
                <a:t>luctuation fields</a:t>
              </a:r>
              <a:endParaRPr kumimoji="1" lang="ja-JP" altLang="en-US" dirty="0"/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H="1">
              <a:off x="6770352" y="466751"/>
              <a:ext cx="104097" cy="4429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62"/>
          <p:cNvGrpSpPr/>
          <p:nvPr/>
        </p:nvGrpSpPr>
        <p:grpSpPr>
          <a:xfrm>
            <a:off x="3347864" y="44624"/>
            <a:ext cx="2376264" cy="720080"/>
            <a:chOff x="3635896" y="44624"/>
            <a:chExt cx="2376264" cy="720080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3635896" y="44624"/>
              <a:ext cx="2191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L(</a:t>
              </a:r>
              <a:r>
                <a:rPr kumimoji="1" lang="en-US" altLang="ja-JP" dirty="0" err="1" smtClean="0"/>
                <a:t>ongitudinal</a:t>
              </a:r>
              <a:r>
                <a:rPr kumimoji="1" lang="en-US" altLang="ja-JP" dirty="0" smtClean="0"/>
                <a:t>)-modes</a:t>
              </a:r>
              <a:endParaRPr kumimoji="1" lang="ja-JP" altLang="en-US" dirty="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779912" y="395372"/>
              <a:ext cx="2034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T(</a:t>
              </a:r>
              <a:r>
                <a:rPr lang="en-US" altLang="ja-JP" dirty="0" err="1" smtClean="0"/>
                <a:t>ransverse</a:t>
              </a:r>
              <a:r>
                <a:rPr lang="en-US" altLang="ja-JP" dirty="0" smtClean="0"/>
                <a:t>)</a:t>
              </a:r>
              <a:r>
                <a:rPr kumimoji="1" lang="en-US" altLang="ja-JP" dirty="0" smtClean="0"/>
                <a:t>-modes</a:t>
              </a:r>
              <a:endParaRPr kumimoji="1" lang="ja-JP" altLang="en-US" dirty="0"/>
            </a:p>
          </p:txBody>
        </p:sp>
        <p:sp>
          <p:nvSpPr>
            <p:cNvPr id="62" name="右中かっこ 61"/>
            <p:cNvSpPr/>
            <p:nvPr/>
          </p:nvSpPr>
          <p:spPr>
            <a:xfrm>
              <a:off x="5856712" y="116632"/>
              <a:ext cx="155448" cy="60742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043608" y="44624"/>
            <a:ext cx="4525072" cy="4536504"/>
            <a:chOff x="1064001" y="44624"/>
            <a:chExt cx="4525072" cy="4536504"/>
          </a:xfrm>
        </p:grpSpPr>
        <p:sp>
          <p:nvSpPr>
            <p:cNvPr id="64" name="角丸四角形 63"/>
            <p:cNvSpPr/>
            <p:nvPr/>
          </p:nvSpPr>
          <p:spPr>
            <a:xfrm>
              <a:off x="3368257" y="44624"/>
              <a:ext cx="2220816" cy="369332"/>
            </a:xfrm>
            <a:prstGeom prst="round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角丸四角形 83"/>
            <p:cNvSpPr/>
            <p:nvPr/>
          </p:nvSpPr>
          <p:spPr>
            <a:xfrm>
              <a:off x="1064001" y="4211796"/>
              <a:ext cx="1131735" cy="369332"/>
            </a:xfrm>
            <a:prstGeom prst="round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3275856" y="467380"/>
            <a:ext cx="2550568" cy="4627096"/>
            <a:chOff x="3347864" y="467380"/>
            <a:chExt cx="2550568" cy="4627096"/>
          </a:xfrm>
        </p:grpSpPr>
        <p:sp>
          <p:nvSpPr>
            <p:cNvPr id="83" name="角丸四角形 82"/>
            <p:cNvSpPr/>
            <p:nvPr/>
          </p:nvSpPr>
          <p:spPr>
            <a:xfrm>
              <a:off x="3347864" y="467380"/>
              <a:ext cx="2220816" cy="369332"/>
            </a:xfrm>
            <a:prstGeom prst="round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角丸四角形 85"/>
            <p:cNvSpPr/>
            <p:nvPr/>
          </p:nvSpPr>
          <p:spPr>
            <a:xfrm>
              <a:off x="4788024" y="4725144"/>
              <a:ext cx="1110408" cy="369332"/>
            </a:xfrm>
            <a:prstGeom prst="round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7" name="テキスト ボックス 86"/>
          <p:cNvSpPr txBox="1"/>
          <p:nvPr/>
        </p:nvSpPr>
        <p:spPr>
          <a:xfrm>
            <a:off x="6948264" y="548680"/>
            <a:ext cx="2147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Yunoki</a:t>
            </a:r>
            <a:r>
              <a:rPr lang="en-US" altLang="ja-JP" dirty="0" smtClean="0"/>
              <a:t> and </a:t>
            </a:r>
          </a:p>
          <a:p>
            <a:endParaRPr lang="en-US" altLang="ja-JP" sz="200" dirty="0"/>
          </a:p>
          <a:p>
            <a:endParaRPr lang="en-US" altLang="ja-JP" sz="200" dirty="0" smtClean="0"/>
          </a:p>
          <a:p>
            <a:r>
              <a:rPr lang="en-US" altLang="ja-JP" dirty="0" err="1" smtClean="0"/>
              <a:t>Momoi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to be posted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60386" y="3573016"/>
            <a:ext cx="147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c.f. CAF phase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8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16" grpId="0"/>
      <p:bldP spid="74" grpId="0"/>
      <p:bldP spid="75" grpId="0" animBg="1"/>
      <p:bldP spid="75" grpId="1" animBg="1"/>
      <p:bldP spid="77" grpId="0" animBg="1"/>
      <p:bldP spid="7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グループ化 86"/>
          <p:cNvGrpSpPr/>
          <p:nvPr/>
        </p:nvGrpSpPr>
        <p:grpSpPr>
          <a:xfrm>
            <a:off x="142619" y="407734"/>
            <a:ext cx="4596898" cy="3366965"/>
            <a:chOff x="161429" y="191710"/>
            <a:chExt cx="4596898" cy="336696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88" y="390323"/>
              <a:ext cx="3753825" cy="2709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フリーフォーム 3"/>
            <p:cNvSpPr/>
            <p:nvPr/>
          </p:nvSpPr>
          <p:spPr>
            <a:xfrm>
              <a:off x="999043" y="408040"/>
              <a:ext cx="3471253" cy="927401"/>
            </a:xfrm>
            <a:custGeom>
              <a:avLst/>
              <a:gdLst>
                <a:gd name="connsiteX0" fmla="*/ 0 w 3471253"/>
                <a:gd name="connsiteY0" fmla="*/ 8668 h 927401"/>
                <a:gd name="connsiteX1" fmla="*/ 0 w 3471253"/>
                <a:gd name="connsiteY1" fmla="*/ 918734 h 927401"/>
                <a:gd name="connsiteX2" fmla="*/ 43337 w 3471253"/>
                <a:gd name="connsiteY2" fmla="*/ 892732 h 927401"/>
                <a:gd name="connsiteX3" fmla="*/ 91007 w 3471253"/>
                <a:gd name="connsiteY3" fmla="*/ 823394 h 927401"/>
                <a:gd name="connsiteX4" fmla="*/ 125676 w 3471253"/>
                <a:gd name="connsiteY4" fmla="*/ 758389 h 927401"/>
                <a:gd name="connsiteX5" fmla="*/ 156012 w 3471253"/>
                <a:gd name="connsiteY5" fmla="*/ 671716 h 927401"/>
                <a:gd name="connsiteX6" fmla="*/ 182014 w 3471253"/>
                <a:gd name="connsiteY6" fmla="*/ 611045 h 927401"/>
                <a:gd name="connsiteX7" fmla="*/ 203682 w 3471253"/>
                <a:gd name="connsiteY7" fmla="*/ 537373 h 927401"/>
                <a:gd name="connsiteX8" fmla="*/ 242685 w 3471253"/>
                <a:gd name="connsiteY8" fmla="*/ 446366 h 927401"/>
                <a:gd name="connsiteX9" fmla="*/ 260019 w 3471253"/>
                <a:gd name="connsiteY9" fmla="*/ 416031 h 927401"/>
                <a:gd name="connsiteX10" fmla="*/ 277354 w 3471253"/>
                <a:gd name="connsiteY10" fmla="*/ 398696 h 927401"/>
                <a:gd name="connsiteX11" fmla="*/ 303356 w 3471253"/>
                <a:gd name="connsiteY11" fmla="*/ 416031 h 927401"/>
                <a:gd name="connsiteX12" fmla="*/ 329358 w 3471253"/>
                <a:gd name="connsiteY12" fmla="*/ 468035 h 927401"/>
                <a:gd name="connsiteX13" fmla="*/ 355360 w 3471253"/>
                <a:gd name="connsiteY13" fmla="*/ 541707 h 927401"/>
                <a:gd name="connsiteX14" fmla="*/ 385695 w 3471253"/>
                <a:gd name="connsiteY14" fmla="*/ 628380 h 927401"/>
                <a:gd name="connsiteX15" fmla="*/ 424698 w 3471253"/>
                <a:gd name="connsiteY15" fmla="*/ 728054 h 927401"/>
                <a:gd name="connsiteX16" fmla="*/ 463701 w 3471253"/>
                <a:gd name="connsiteY16" fmla="*/ 827727 h 927401"/>
                <a:gd name="connsiteX17" fmla="*/ 502704 w 3471253"/>
                <a:gd name="connsiteY17" fmla="*/ 879731 h 927401"/>
                <a:gd name="connsiteX18" fmla="*/ 533039 w 3471253"/>
                <a:gd name="connsiteY18" fmla="*/ 918734 h 927401"/>
                <a:gd name="connsiteX19" fmla="*/ 567708 w 3471253"/>
                <a:gd name="connsiteY19" fmla="*/ 927401 h 927401"/>
                <a:gd name="connsiteX20" fmla="*/ 611045 w 3471253"/>
                <a:gd name="connsiteY20" fmla="*/ 918734 h 927401"/>
                <a:gd name="connsiteX21" fmla="*/ 645714 w 3471253"/>
                <a:gd name="connsiteY21" fmla="*/ 875398 h 927401"/>
                <a:gd name="connsiteX22" fmla="*/ 684717 w 3471253"/>
                <a:gd name="connsiteY22" fmla="*/ 801726 h 927401"/>
                <a:gd name="connsiteX23" fmla="*/ 719386 w 3471253"/>
                <a:gd name="connsiteY23" fmla="*/ 723720 h 927401"/>
                <a:gd name="connsiteX24" fmla="*/ 745388 w 3471253"/>
                <a:gd name="connsiteY24" fmla="*/ 654382 h 927401"/>
                <a:gd name="connsiteX25" fmla="*/ 775724 w 3471253"/>
                <a:gd name="connsiteY25" fmla="*/ 572042 h 927401"/>
                <a:gd name="connsiteX26" fmla="*/ 827727 w 3471253"/>
                <a:gd name="connsiteY26" fmla="*/ 420364 h 927401"/>
                <a:gd name="connsiteX27" fmla="*/ 862397 w 3471253"/>
                <a:gd name="connsiteY27" fmla="*/ 390029 h 927401"/>
                <a:gd name="connsiteX28" fmla="*/ 888398 w 3471253"/>
                <a:gd name="connsiteY28" fmla="*/ 411697 h 927401"/>
                <a:gd name="connsiteX29" fmla="*/ 918734 w 3471253"/>
                <a:gd name="connsiteY29" fmla="*/ 498370 h 927401"/>
                <a:gd name="connsiteX30" fmla="*/ 953403 w 3471253"/>
                <a:gd name="connsiteY30" fmla="*/ 606711 h 927401"/>
                <a:gd name="connsiteX31" fmla="*/ 1001073 w 3471253"/>
                <a:gd name="connsiteY31" fmla="*/ 715053 h 927401"/>
                <a:gd name="connsiteX32" fmla="*/ 1031409 w 3471253"/>
                <a:gd name="connsiteY32" fmla="*/ 793058 h 927401"/>
                <a:gd name="connsiteX33" fmla="*/ 1066078 w 3471253"/>
                <a:gd name="connsiteY33" fmla="*/ 862397 h 927401"/>
                <a:gd name="connsiteX34" fmla="*/ 1113748 w 3471253"/>
                <a:gd name="connsiteY34" fmla="*/ 914400 h 927401"/>
                <a:gd name="connsiteX35" fmla="*/ 1174419 w 3471253"/>
                <a:gd name="connsiteY35" fmla="*/ 918734 h 927401"/>
                <a:gd name="connsiteX36" fmla="*/ 1261092 w 3471253"/>
                <a:gd name="connsiteY36" fmla="*/ 866730 h 927401"/>
                <a:gd name="connsiteX37" fmla="*/ 1304429 w 3471253"/>
                <a:gd name="connsiteY37" fmla="*/ 806059 h 927401"/>
                <a:gd name="connsiteX38" fmla="*/ 1343432 w 3471253"/>
                <a:gd name="connsiteY38" fmla="*/ 741054 h 927401"/>
                <a:gd name="connsiteX39" fmla="*/ 1386768 w 3471253"/>
                <a:gd name="connsiteY39" fmla="*/ 663049 h 927401"/>
                <a:gd name="connsiteX40" fmla="*/ 1447439 w 3471253"/>
                <a:gd name="connsiteY40" fmla="*/ 541707 h 927401"/>
                <a:gd name="connsiteX41" fmla="*/ 1486442 w 3471253"/>
                <a:gd name="connsiteY41" fmla="*/ 455034 h 927401"/>
                <a:gd name="connsiteX42" fmla="*/ 1547113 w 3471253"/>
                <a:gd name="connsiteY42" fmla="*/ 303356 h 927401"/>
                <a:gd name="connsiteX43" fmla="*/ 1581782 w 3471253"/>
                <a:gd name="connsiteY43" fmla="*/ 208016 h 927401"/>
                <a:gd name="connsiteX44" fmla="*/ 1625119 w 3471253"/>
                <a:gd name="connsiteY44" fmla="*/ 117009 h 927401"/>
                <a:gd name="connsiteX45" fmla="*/ 1655454 w 3471253"/>
                <a:gd name="connsiteY45" fmla="*/ 60672 h 927401"/>
                <a:gd name="connsiteX46" fmla="*/ 1694457 w 3471253"/>
                <a:gd name="connsiteY46" fmla="*/ 30336 h 927401"/>
                <a:gd name="connsiteX47" fmla="*/ 1733460 w 3471253"/>
                <a:gd name="connsiteY47" fmla="*/ 13001 h 927401"/>
                <a:gd name="connsiteX48" fmla="*/ 1776797 w 3471253"/>
                <a:gd name="connsiteY48" fmla="*/ 39003 h 927401"/>
                <a:gd name="connsiteX49" fmla="*/ 1820133 w 3471253"/>
                <a:gd name="connsiteY49" fmla="*/ 86673 h 927401"/>
                <a:gd name="connsiteX50" fmla="*/ 1854802 w 3471253"/>
                <a:gd name="connsiteY50" fmla="*/ 169013 h 927401"/>
                <a:gd name="connsiteX51" fmla="*/ 1880804 w 3471253"/>
                <a:gd name="connsiteY51" fmla="*/ 234018 h 927401"/>
                <a:gd name="connsiteX52" fmla="*/ 1941475 w 3471253"/>
                <a:gd name="connsiteY52" fmla="*/ 368361 h 927401"/>
                <a:gd name="connsiteX53" fmla="*/ 1997813 w 3471253"/>
                <a:gd name="connsiteY53" fmla="*/ 494036 h 927401"/>
                <a:gd name="connsiteX54" fmla="*/ 2062817 w 3471253"/>
                <a:gd name="connsiteY54" fmla="*/ 641381 h 927401"/>
                <a:gd name="connsiteX55" fmla="*/ 2101820 w 3471253"/>
                <a:gd name="connsiteY55" fmla="*/ 715053 h 927401"/>
                <a:gd name="connsiteX56" fmla="*/ 2140823 w 3471253"/>
                <a:gd name="connsiteY56" fmla="*/ 793058 h 927401"/>
                <a:gd name="connsiteX57" fmla="*/ 2201494 w 3471253"/>
                <a:gd name="connsiteY57" fmla="*/ 862397 h 927401"/>
                <a:gd name="connsiteX58" fmla="*/ 2257832 w 3471253"/>
                <a:gd name="connsiteY58" fmla="*/ 914400 h 927401"/>
                <a:gd name="connsiteX59" fmla="*/ 2314169 w 3471253"/>
                <a:gd name="connsiteY59" fmla="*/ 923068 h 927401"/>
                <a:gd name="connsiteX60" fmla="*/ 2370506 w 3471253"/>
                <a:gd name="connsiteY60" fmla="*/ 905733 h 927401"/>
                <a:gd name="connsiteX61" fmla="*/ 2435511 w 3471253"/>
                <a:gd name="connsiteY61" fmla="*/ 853729 h 927401"/>
                <a:gd name="connsiteX62" fmla="*/ 2470180 w 3471253"/>
                <a:gd name="connsiteY62" fmla="*/ 797392 h 927401"/>
                <a:gd name="connsiteX63" fmla="*/ 2548186 w 3471253"/>
                <a:gd name="connsiteY63" fmla="*/ 658715 h 927401"/>
                <a:gd name="connsiteX64" fmla="*/ 2630525 w 3471253"/>
                <a:gd name="connsiteY64" fmla="*/ 481036 h 927401"/>
                <a:gd name="connsiteX65" fmla="*/ 2669528 w 3471253"/>
                <a:gd name="connsiteY65" fmla="*/ 385695 h 927401"/>
                <a:gd name="connsiteX66" fmla="*/ 2695530 w 3471253"/>
                <a:gd name="connsiteY66" fmla="*/ 329358 h 927401"/>
                <a:gd name="connsiteX67" fmla="*/ 2730199 w 3471253"/>
                <a:gd name="connsiteY67" fmla="*/ 234018 h 927401"/>
                <a:gd name="connsiteX68" fmla="*/ 2769202 w 3471253"/>
                <a:gd name="connsiteY68" fmla="*/ 151678 h 927401"/>
                <a:gd name="connsiteX69" fmla="*/ 2790870 w 3471253"/>
                <a:gd name="connsiteY69" fmla="*/ 95341 h 927401"/>
                <a:gd name="connsiteX70" fmla="*/ 2825540 w 3471253"/>
                <a:gd name="connsiteY70" fmla="*/ 56338 h 927401"/>
                <a:gd name="connsiteX71" fmla="*/ 2868876 w 3471253"/>
                <a:gd name="connsiteY71" fmla="*/ 13001 h 927401"/>
                <a:gd name="connsiteX72" fmla="*/ 2942548 w 3471253"/>
                <a:gd name="connsiteY72" fmla="*/ 34670 h 927401"/>
                <a:gd name="connsiteX73" fmla="*/ 2994552 w 3471253"/>
                <a:gd name="connsiteY73" fmla="*/ 112675 h 927401"/>
                <a:gd name="connsiteX74" fmla="*/ 3046556 w 3471253"/>
                <a:gd name="connsiteY74" fmla="*/ 238351 h 927401"/>
                <a:gd name="connsiteX75" fmla="*/ 3107227 w 3471253"/>
                <a:gd name="connsiteY75" fmla="*/ 385695 h 927401"/>
                <a:gd name="connsiteX76" fmla="*/ 3154897 w 3471253"/>
                <a:gd name="connsiteY76" fmla="*/ 498370 h 927401"/>
                <a:gd name="connsiteX77" fmla="*/ 3206901 w 3471253"/>
                <a:gd name="connsiteY77" fmla="*/ 615379 h 927401"/>
                <a:gd name="connsiteX78" fmla="*/ 3267572 w 3471253"/>
                <a:gd name="connsiteY78" fmla="*/ 732387 h 927401"/>
                <a:gd name="connsiteX79" fmla="*/ 3341244 w 3471253"/>
                <a:gd name="connsiteY79" fmla="*/ 845062 h 927401"/>
                <a:gd name="connsiteX80" fmla="*/ 3393248 w 3471253"/>
                <a:gd name="connsiteY80" fmla="*/ 892732 h 927401"/>
                <a:gd name="connsiteX81" fmla="*/ 3436584 w 3471253"/>
                <a:gd name="connsiteY81" fmla="*/ 918734 h 927401"/>
                <a:gd name="connsiteX82" fmla="*/ 3471253 w 3471253"/>
                <a:gd name="connsiteY82" fmla="*/ 923068 h 927401"/>
                <a:gd name="connsiteX83" fmla="*/ 3471253 w 3471253"/>
                <a:gd name="connsiteY83" fmla="*/ 0 h 927401"/>
                <a:gd name="connsiteX84" fmla="*/ 0 w 3471253"/>
                <a:gd name="connsiteY84" fmla="*/ 8668 h 92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471253" h="927401">
                  <a:moveTo>
                    <a:pt x="0" y="8668"/>
                  </a:moveTo>
                  <a:lnTo>
                    <a:pt x="0" y="918734"/>
                  </a:lnTo>
                  <a:lnTo>
                    <a:pt x="43337" y="892732"/>
                  </a:lnTo>
                  <a:lnTo>
                    <a:pt x="91007" y="823394"/>
                  </a:lnTo>
                  <a:lnTo>
                    <a:pt x="125676" y="758389"/>
                  </a:lnTo>
                  <a:lnTo>
                    <a:pt x="156012" y="671716"/>
                  </a:lnTo>
                  <a:lnTo>
                    <a:pt x="182014" y="611045"/>
                  </a:lnTo>
                  <a:lnTo>
                    <a:pt x="203682" y="537373"/>
                  </a:lnTo>
                  <a:lnTo>
                    <a:pt x="242685" y="446366"/>
                  </a:lnTo>
                  <a:lnTo>
                    <a:pt x="260019" y="416031"/>
                  </a:lnTo>
                  <a:lnTo>
                    <a:pt x="277354" y="398696"/>
                  </a:lnTo>
                  <a:lnTo>
                    <a:pt x="303356" y="416031"/>
                  </a:lnTo>
                  <a:lnTo>
                    <a:pt x="329358" y="468035"/>
                  </a:lnTo>
                  <a:lnTo>
                    <a:pt x="355360" y="541707"/>
                  </a:lnTo>
                  <a:lnTo>
                    <a:pt x="385695" y="628380"/>
                  </a:lnTo>
                  <a:lnTo>
                    <a:pt x="424698" y="728054"/>
                  </a:lnTo>
                  <a:lnTo>
                    <a:pt x="463701" y="827727"/>
                  </a:lnTo>
                  <a:lnTo>
                    <a:pt x="502704" y="879731"/>
                  </a:lnTo>
                  <a:lnTo>
                    <a:pt x="533039" y="918734"/>
                  </a:lnTo>
                  <a:lnTo>
                    <a:pt x="567708" y="927401"/>
                  </a:lnTo>
                  <a:lnTo>
                    <a:pt x="611045" y="918734"/>
                  </a:lnTo>
                  <a:lnTo>
                    <a:pt x="645714" y="875398"/>
                  </a:lnTo>
                  <a:lnTo>
                    <a:pt x="684717" y="801726"/>
                  </a:lnTo>
                  <a:lnTo>
                    <a:pt x="719386" y="723720"/>
                  </a:lnTo>
                  <a:lnTo>
                    <a:pt x="745388" y="654382"/>
                  </a:lnTo>
                  <a:lnTo>
                    <a:pt x="775724" y="572042"/>
                  </a:lnTo>
                  <a:lnTo>
                    <a:pt x="827727" y="420364"/>
                  </a:lnTo>
                  <a:lnTo>
                    <a:pt x="862397" y="390029"/>
                  </a:lnTo>
                  <a:lnTo>
                    <a:pt x="888398" y="411697"/>
                  </a:lnTo>
                  <a:lnTo>
                    <a:pt x="918734" y="498370"/>
                  </a:lnTo>
                  <a:lnTo>
                    <a:pt x="953403" y="606711"/>
                  </a:lnTo>
                  <a:lnTo>
                    <a:pt x="1001073" y="715053"/>
                  </a:lnTo>
                  <a:lnTo>
                    <a:pt x="1031409" y="793058"/>
                  </a:lnTo>
                  <a:lnTo>
                    <a:pt x="1066078" y="862397"/>
                  </a:lnTo>
                  <a:lnTo>
                    <a:pt x="1113748" y="914400"/>
                  </a:lnTo>
                  <a:lnTo>
                    <a:pt x="1174419" y="918734"/>
                  </a:lnTo>
                  <a:lnTo>
                    <a:pt x="1261092" y="866730"/>
                  </a:lnTo>
                  <a:lnTo>
                    <a:pt x="1304429" y="806059"/>
                  </a:lnTo>
                  <a:lnTo>
                    <a:pt x="1343432" y="741054"/>
                  </a:lnTo>
                  <a:lnTo>
                    <a:pt x="1386768" y="663049"/>
                  </a:lnTo>
                  <a:lnTo>
                    <a:pt x="1447439" y="541707"/>
                  </a:lnTo>
                  <a:lnTo>
                    <a:pt x="1486442" y="455034"/>
                  </a:lnTo>
                  <a:lnTo>
                    <a:pt x="1547113" y="303356"/>
                  </a:lnTo>
                  <a:lnTo>
                    <a:pt x="1581782" y="208016"/>
                  </a:lnTo>
                  <a:lnTo>
                    <a:pt x="1625119" y="117009"/>
                  </a:lnTo>
                  <a:lnTo>
                    <a:pt x="1655454" y="60672"/>
                  </a:lnTo>
                  <a:lnTo>
                    <a:pt x="1694457" y="30336"/>
                  </a:lnTo>
                  <a:lnTo>
                    <a:pt x="1733460" y="13001"/>
                  </a:lnTo>
                  <a:lnTo>
                    <a:pt x="1776797" y="39003"/>
                  </a:lnTo>
                  <a:lnTo>
                    <a:pt x="1820133" y="86673"/>
                  </a:lnTo>
                  <a:lnTo>
                    <a:pt x="1854802" y="169013"/>
                  </a:lnTo>
                  <a:lnTo>
                    <a:pt x="1880804" y="234018"/>
                  </a:lnTo>
                  <a:lnTo>
                    <a:pt x="1941475" y="368361"/>
                  </a:lnTo>
                  <a:lnTo>
                    <a:pt x="1997813" y="494036"/>
                  </a:lnTo>
                  <a:lnTo>
                    <a:pt x="2062817" y="641381"/>
                  </a:lnTo>
                  <a:lnTo>
                    <a:pt x="2101820" y="715053"/>
                  </a:lnTo>
                  <a:lnTo>
                    <a:pt x="2140823" y="793058"/>
                  </a:lnTo>
                  <a:lnTo>
                    <a:pt x="2201494" y="862397"/>
                  </a:lnTo>
                  <a:lnTo>
                    <a:pt x="2257832" y="914400"/>
                  </a:lnTo>
                  <a:lnTo>
                    <a:pt x="2314169" y="923068"/>
                  </a:lnTo>
                  <a:lnTo>
                    <a:pt x="2370506" y="905733"/>
                  </a:lnTo>
                  <a:lnTo>
                    <a:pt x="2435511" y="853729"/>
                  </a:lnTo>
                  <a:lnTo>
                    <a:pt x="2470180" y="797392"/>
                  </a:lnTo>
                  <a:lnTo>
                    <a:pt x="2548186" y="658715"/>
                  </a:lnTo>
                  <a:lnTo>
                    <a:pt x="2630525" y="481036"/>
                  </a:lnTo>
                  <a:lnTo>
                    <a:pt x="2669528" y="385695"/>
                  </a:lnTo>
                  <a:lnTo>
                    <a:pt x="2695530" y="329358"/>
                  </a:lnTo>
                  <a:lnTo>
                    <a:pt x="2730199" y="234018"/>
                  </a:lnTo>
                  <a:lnTo>
                    <a:pt x="2769202" y="151678"/>
                  </a:lnTo>
                  <a:lnTo>
                    <a:pt x="2790870" y="95341"/>
                  </a:lnTo>
                  <a:lnTo>
                    <a:pt x="2825540" y="56338"/>
                  </a:lnTo>
                  <a:lnTo>
                    <a:pt x="2868876" y="13001"/>
                  </a:lnTo>
                  <a:lnTo>
                    <a:pt x="2942548" y="34670"/>
                  </a:lnTo>
                  <a:lnTo>
                    <a:pt x="2994552" y="112675"/>
                  </a:lnTo>
                  <a:lnTo>
                    <a:pt x="3046556" y="238351"/>
                  </a:lnTo>
                  <a:lnTo>
                    <a:pt x="3107227" y="385695"/>
                  </a:lnTo>
                  <a:lnTo>
                    <a:pt x="3154897" y="498370"/>
                  </a:lnTo>
                  <a:lnTo>
                    <a:pt x="3206901" y="615379"/>
                  </a:lnTo>
                  <a:lnTo>
                    <a:pt x="3267572" y="732387"/>
                  </a:lnTo>
                  <a:lnTo>
                    <a:pt x="3341244" y="845062"/>
                  </a:lnTo>
                  <a:lnTo>
                    <a:pt x="3393248" y="892732"/>
                  </a:lnTo>
                  <a:lnTo>
                    <a:pt x="3436584" y="918734"/>
                  </a:lnTo>
                  <a:lnTo>
                    <a:pt x="3471253" y="923068"/>
                  </a:lnTo>
                  <a:lnTo>
                    <a:pt x="3471253" y="0"/>
                  </a:lnTo>
                  <a:lnTo>
                    <a:pt x="0" y="8668"/>
                  </a:lnTo>
                  <a:close/>
                </a:path>
              </a:pathLst>
            </a:custGeom>
            <a:solidFill>
              <a:schemeClr val="bg1">
                <a:lumMod val="8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941904" y="462331"/>
              <a:ext cx="15900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/>
                <a:t>S</a:t>
              </a:r>
              <a:r>
                <a:rPr kumimoji="1" lang="en-US" altLang="ja-JP" sz="1500" dirty="0" smtClean="0"/>
                <a:t>toner continuum</a:t>
              </a:r>
              <a:endParaRPr kumimoji="1" lang="ja-JP" altLang="en-US" sz="15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36376" y="2963504"/>
              <a:ext cx="4121951" cy="23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1799599" y="2973319"/>
              <a:ext cx="2884991" cy="332457"/>
              <a:chOff x="2558503" y="5858852"/>
              <a:chExt cx="2884991" cy="332457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2558503" y="5858852"/>
                <a:ext cx="72327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dirty="0" smtClean="0"/>
                  <a:t>(Pi , Pi)</a:t>
                </a:r>
                <a:endParaRPr kumimoji="1" lang="ja-JP" altLang="en-US" sz="15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717032" y="5868144"/>
                <a:ext cx="590226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dirty="0" smtClean="0"/>
                  <a:t>(Pi,0)</a:t>
                </a:r>
                <a:endParaRPr kumimoji="1" lang="ja-JP" altLang="en-US" sz="15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899755" y="5858852"/>
                <a:ext cx="543739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dirty="0" smtClean="0"/>
                  <a:t>(0,0)</a:t>
                </a:r>
                <a:endParaRPr kumimoji="1" lang="ja-JP" altLang="en-US" sz="1500" dirty="0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2601764" y="2927733"/>
              <a:ext cx="41549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500" i="1" dirty="0" smtClean="0"/>
                <a:t>q</a:t>
              </a:r>
              <a:endParaRPr kumimoji="1" lang="ja-JP" altLang="en-US" sz="3500" i="1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987241" y="2929256"/>
              <a:ext cx="36618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161429" y="1371257"/>
              <a:ext cx="38183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500" i="1" dirty="0" smtClean="0">
                  <a:latin typeface="Symbol" pitchFamily="18" charset="2"/>
                </a:rPr>
                <a:t>e</a:t>
              </a:r>
              <a:endParaRPr kumimoji="1" lang="ja-JP" altLang="en-US" sz="3500" i="1" dirty="0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988009" y="2368855"/>
              <a:ext cx="143302" cy="545911"/>
            </a:xfrm>
            <a:custGeom>
              <a:avLst/>
              <a:gdLst>
                <a:gd name="connsiteX0" fmla="*/ 0 w 143302"/>
                <a:gd name="connsiteY0" fmla="*/ 545911 h 545911"/>
                <a:gd name="connsiteX1" fmla="*/ 75063 w 143302"/>
                <a:gd name="connsiteY1" fmla="*/ 245660 h 545911"/>
                <a:gd name="connsiteX2" fmla="*/ 143302 w 143302"/>
                <a:gd name="connsiteY2" fmla="*/ 0 h 54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302" h="545911">
                  <a:moveTo>
                    <a:pt x="0" y="545911"/>
                  </a:moveTo>
                  <a:cubicBezTo>
                    <a:pt x="25589" y="441278"/>
                    <a:pt x="51179" y="336645"/>
                    <a:pt x="75063" y="245660"/>
                  </a:cubicBezTo>
                  <a:cubicBezTo>
                    <a:pt x="98947" y="154675"/>
                    <a:pt x="121124" y="77337"/>
                    <a:pt x="143302" y="0"/>
                  </a:cubicBezTo>
                </a:path>
              </a:pathLst>
            </a:custGeom>
            <a:ln w="47625">
              <a:solidFill>
                <a:srgbClr val="FF0000">
                  <a:alpha val="3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4277120" y="2437094"/>
              <a:ext cx="184245" cy="484495"/>
            </a:xfrm>
            <a:custGeom>
              <a:avLst/>
              <a:gdLst>
                <a:gd name="connsiteX0" fmla="*/ 184245 w 184245"/>
                <a:gd name="connsiteY0" fmla="*/ 484495 h 484495"/>
                <a:gd name="connsiteX1" fmla="*/ 95534 w 184245"/>
                <a:gd name="connsiteY1" fmla="*/ 266131 h 484495"/>
                <a:gd name="connsiteX2" fmla="*/ 0 w 184245"/>
                <a:gd name="connsiteY2" fmla="*/ 0 h 48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45" h="484495">
                  <a:moveTo>
                    <a:pt x="184245" y="484495"/>
                  </a:moveTo>
                  <a:cubicBezTo>
                    <a:pt x="155243" y="415687"/>
                    <a:pt x="126241" y="346880"/>
                    <a:pt x="95534" y="266131"/>
                  </a:cubicBezTo>
                  <a:cubicBezTo>
                    <a:pt x="64826" y="185382"/>
                    <a:pt x="0" y="0"/>
                    <a:pt x="0" y="0"/>
                  </a:cubicBezTo>
                </a:path>
              </a:pathLst>
            </a:custGeom>
            <a:ln w="47625">
              <a:solidFill>
                <a:srgbClr val="FF0000">
                  <a:alpha val="4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1950177" y="2437094"/>
              <a:ext cx="395785" cy="221511"/>
            </a:xfrm>
            <a:custGeom>
              <a:avLst/>
              <a:gdLst>
                <a:gd name="connsiteX0" fmla="*/ 0 w 395785"/>
                <a:gd name="connsiteY0" fmla="*/ 0 h 221511"/>
                <a:gd name="connsiteX1" fmla="*/ 88710 w 395785"/>
                <a:gd name="connsiteY1" fmla="*/ 156949 h 221511"/>
                <a:gd name="connsiteX2" fmla="*/ 129653 w 395785"/>
                <a:gd name="connsiteY2" fmla="*/ 204716 h 221511"/>
                <a:gd name="connsiteX3" fmla="*/ 197892 w 395785"/>
                <a:gd name="connsiteY3" fmla="*/ 218364 h 221511"/>
                <a:gd name="connsiteX4" fmla="*/ 320722 w 395785"/>
                <a:gd name="connsiteY4" fmla="*/ 150125 h 221511"/>
                <a:gd name="connsiteX5" fmla="*/ 395785 w 395785"/>
                <a:gd name="connsiteY5" fmla="*/ 47767 h 22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785" h="221511">
                  <a:moveTo>
                    <a:pt x="0" y="0"/>
                  </a:moveTo>
                  <a:cubicBezTo>
                    <a:pt x="33550" y="61415"/>
                    <a:pt x="67101" y="122830"/>
                    <a:pt x="88710" y="156949"/>
                  </a:cubicBezTo>
                  <a:cubicBezTo>
                    <a:pt x="110319" y="191068"/>
                    <a:pt x="111456" y="194480"/>
                    <a:pt x="129653" y="204716"/>
                  </a:cubicBezTo>
                  <a:cubicBezTo>
                    <a:pt x="147850" y="214952"/>
                    <a:pt x="166047" y="227463"/>
                    <a:pt x="197892" y="218364"/>
                  </a:cubicBezTo>
                  <a:cubicBezTo>
                    <a:pt x="229737" y="209265"/>
                    <a:pt x="287740" y="178558"/>
                    <a:pt x="320722" y="150125"/>
                  </a:cubicBezTo>
                  <a:cubicBezTo>
                    <a:pt x="353704" y="121692"/>
                    <a:pt x="374744" y="84729"/>
                    <a:pt x="395785" y="47767"/>
                  </a:cubicBezTo>
                </a:path>
              </a:pathLst>
            </a:custGeom>
            <a:ln w="47625">
              <a:solidFill>
                <a:srgbClr val="0070C0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 rot="5400000">
              <a:off x="-616053" y="1578969"/>
              <a:ext cx="2936221" cy="243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581864" y="318315"/>
              <a:ext cx="432048" cy="2280970"/>
              <a:chOff x="548680" y="3118251"/>
              <a:chExt cx="432048" cy="2280970"/>
            </a:xfrm>
          </p:grpSpPr>
          <p:sp>
            <p:nvSpPr>
              <p:cNvPr id="23" name="テキスト ボックス 22"/>
              <p:cNvSpPr txBox="1"/>
              <p:nvPr/>
            </p:nvSpPr>
            <p:spPr>
              <a:xfrm>
                <a:off x="548680" y="5076056"/>
                <a:ext cx="42832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dirty="0" smtClean="0"/>
                  <a:t>0.1</a:t>
                </a:r>
                <a:endParaRPr kumimoji="1" lang="ja-JP" altLang="en-US" sz="1500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548680" y="4572000"/>
                <a:ext cx="42832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dirty="0" smtClean="0"/>
                  <a:t>0.2</a:t>
                </a:r>
                <a:endParaRPr kumimoji="1" lang="ja-JP" altLang="en-US" sz="1500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52406" y="4067944"/>
                <a:ext cx="42832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dirty="0" smtClean="0"/>
                  <a:t>0.3</a:t>
                </a:r>
                <a:endParaRPr kumimoji="1" lang="ja-JP" altLang="en-US" sz="1500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48680" y="3554596"/>
                <a:ext cx="42832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dirty="0" smtClean="0"/>
                  <a:t>0.4</a:t>
                </a:r>
                <a:endParaRPr kumimoji="1" lang="ja-JP" altLang="en-US" sz="1500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48680" y="3118251"/>
                <a:ext cx="42832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500" dirty="0" smtClean="0"/>
                  <a:t>0.5</a:t>
                </a:r>
                <a:endParaRPr kumimoji="1" lang="ja-JP" altLang="en-US" sz="1500" dirty="0"/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>
              <a:off x="684467" y="2973319"/>
              <a:ext cx="543739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 smtClean="0"/>
                <a:t>(0,0)</a:t>
              </a:r>
              <a:endParaRPr kumimoji="1" lang="ja-JP" altLang="en-US" sz="1500" dirty="0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V="1">
              <a:off x="990090" y="191710"/>
              <a:ext cx="0" cy="2740436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フリーフォーム 29"/>
            <p:cNvSpPr/>
            <p:nvPr/>
          </p:nvSpPr>
          <p:spPr>
            <a:xfrm>
              <a:off x="3163277" y="2661655"/>
              <a:ext cx="241845" cy="266446"/>
            </a:xfrm>
            <a:custGeom>
              <a:avLst/>
              <a:gdLst>
                <a:gd name="connsiteX0" fmla="*/ 0 w 241845"/>
                <a:gd name="connsiteY0" fmla="*/ 0 h 266446"/>
                <a:gd name="connsiteX1" fmla="*/ 78537 w 241845"/>
                <a:gd name="connsiteY1" fmla="*/ 157075 h 266446"/>
                <a:gd name="connsiteX2" fmla="*/ 129026 w 241845"/>
                <a:gd name="connsiteY2" fmla="*/ 252442 h 266446"/>
                <a:gd name="connsiteX3" fmla="*/ 140245 w 241845"/>
                <a:gd name="connsiteY3" fmla="*/ 263662 h 266446"/>
                <a:gd name="connsiteX4" fmla="*/ 168294 w 241845"/>
                <a:gd name="connsiteY4" fmla="*/ 230003 h 266446"/>
                <a:gd name="connsiteX5" fmla="*/ 196344 w 241845"/>
                <a:gd name="connsiteY5" fmla="*/ 151465 h 266446"/>
                <a:gd name="connsiteX6" fmla="*/ 235612 w 241845"/>
                <a:gd name="connsiteY6" fmla="*/ 61708 h 266446"/>
                <a:gd name="connsiteX7" fmla="*/ 241222 w 241845"/>
                <a:gd name="connsiteY7" fmla="*/ 33659 h 26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845" h="266446">
                  <a:moveTo>
                    <a:pt x="0" y="0"/>
                  </a:moveTo>
                  <a:cubicBezTo>
                    <a:pt x="28516" y="57500"/>
                    <a:pt x="57033" y="115001"/>
                    <a:pt x="78537" y="157075"/>
                  </a:cubicBezTo>
                  <a:cubicBezTo>
                    <a:pt x="100041" y="199149"/>
                    <a:pt x="118741" y="234678"/>
                    <a:pt x="129026" y="252442"/>
                  </a:cubicBezTo>
                  <a:cubicBezTo>
                    <a:pt x="139311" y="270206"/>
                    <a:pt x="133701" y="267402"/>
                    <a:pt x="140245" y="263662"/>
                  </a:cubicBezTo>
                  <a:cubicBezTo>
                    <a:pt x="146789" y="259922"/>
                    <a:pt x="158944" y="248702"/>
                    <a:pt x="168294" y="230003"/>
                  </a:cubicBezTo>
                  <a:cubicBezTo>
                    <a:pt x="177644" y="211304"/>
                    <a:pt x="185124" y="179514"/>
                    <a:pt x="196344" y="151465"/>
                  </a:cubicBezTo>
                  <a:cubicBezTo>
                    <a:pt x="207564" y="123416"/>
                    <a:pt x="228132" y="81342"/>
                    <a:pt x="235612" y="61708"/>
                  </a:cubicBezTo>
                  <a:cubicBezTo>
                    <a:pt x="243092" y="42074"/>
                    <a:pt x="242157" y="37866"/>
                    <a:pt x="241222" y="33659"/>
                  </a:cubicBezTo>
                </a:path>
              </a:pathLst>
            </a:custGeom>
            <a:ln w="60325">
              <a:solidFill>
                <a:schemeClr val="bg1">
                  <a:lumMod val="85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683445" y="2259817"/>
              <a:ext cx="91440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72683" y="620688"/>
            <a:ext cx="4359357" cy="2787625"/>
            <a:chOff x="160702" y="3501008"/>
            <a:chExt cx="4843346" cy="3200861"/>
          </a:xfrm>
        </p:grpSpPr>
        <p:grpSp>
          <p:nvGrpSpPr>
            <p:cNvPr id="86" name="グループ化 85"/>
            <p:cNvGrpSpPr>
              <a:grpSpLocks noChangeAspect="1"/>
            </p:cNvGrpSpPr>
            <p:nvPr/>
          </p:nvGrpSpPr>
          <p:grpSpPr>
            <a:xfrm>
              <a:off x="160702" y="3501008"/>
              <a:ext cx="4843346" cy="3200861"/>
              <a:chOff x="-186038" y="4725144"/>
              <a:chExt cx="6054182" cy="4001076"/>
            </a:xfrm>
          </p:grpSpPr>
          <p:pic>
            <p:nvPicPr>
              <p:cNvPr id="6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761" y="4747617"/>
                <a:ext cx="5326335" cy="3794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7" name="直線コネクタ 66"/>
              <p:cNvCxnSpPr/>
              <p:nvPr/>
            </p:nvCxnSpPr>
            <p:spPr>
              <a:xfrm>
                <a:off x="323528" y="8348017"/>
                <a:ext cx="5544616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フリーフォーム 67"/>
              <p:cNvSpPr/>
              <p:nvPr/>
            </p:nvSpPr>
            <p:spPr>
              <a:xfrm>
                <a:off x="376833" y="4725144"/>
                <a:ext cx="4886325" cy="695325"/>
              </a:xfrm>
              <a:custGeom>
                <a:avLst/>
                <a:gdLst>
                  <a:gd name="connsiteX0" fmla="*/ 0 w 4886325"/>
                  <a:gd name="connsiteY0" fmla="*/ 57150 h 733425"/>
                  <a:gd name="connsiteX1" fmla="*/ 0 w 4886325"/>
                  <a:gd name="connsiteY1" fmla="*/ 733425 h 733425"/>
                  <a:gd name="connsiteX2" fmla="*/ 133350 w 4886325"/>
                  <a:gd name="connsiteY2" fmla="*/ 685800 h 733425"/>
                  <a:gd name="connsiteX3" fmla="*/ 228600 w 4886325"/>
                  <a:gd name="connsiteY3" fmla="*/ 590550 h 733425"/>
                  <a:gd name="connsiteX4" fmla="*/ 314325 w 4886325"/>
                  <a:gd name="connsiteY4" fmla="*/ 485775 h 733425"/>
                  <a:gd name="connsiteX5" fmla="*/ 390525 w 4886325"/>
                  <a:gd name="connsiteY5" fmla="*/ 409575 h 733425"/>
                  <a:gd name="connsiteX6" fmla="*/ 466725 w 4886325"/>
                  <a:gd name="connsiteY6" fmla="*/ 466725 h 733425"/>
                  <a:gd name="connsiteX7" fmla="*/ 542925 w 4886325"/>
                  <a:gd name="connsiteY7" fmla="*/ 561975 h 733425"/>
                  <a:gd name="connsiteX8" fmla="*/ 638175 w 4886325"/>
                  <a:gd name="connsiteY8" fmla="*/ 666750 h 733425"/>
                  <a:gd name="connsiteX9" fmla="*/ 714375 w 4886325"/>
                  <a:gd name="connsiteY9" fmla="*/ 714375 h 733425"/>
                  <a:gd name="connsiteX10" fmla="*/ 762000 w 4886325"/>
                  <a:gd name="connsiteY10" fmla="*/ 723900 h 733425"/>
                  <a:gd name="connsiteX11" fmla="*/ 876300 w 4886325"/>
                  <a:gd name="connsiteY11" fmla="*/ 723900 h 733425"/>
                  <a:gd name="connsiteX12" fmla="*/ 981075 w 4886325"/>
                  <a:gd name="connsiteY12" fmla="*/ 657225 h 733425"/>
                  <a:gd name="connsiteX13" fmla="*/ 1076325 w 4886325"/>
                  <a:gd name="connsiteY13" fmla="*/ 561975 h 733425"/>
                  <a:gd name="connsiteX14" fmla="*/ 1190625 w 4886325"/>
                  <a:gd name="connsiteY14" fmla="*/ 400050 h 733425"/>
                  <a:gd name="connsiteX15" fmla="*/ 1247775 w 4886325"/>
                  <a:gd name="connsiteY15" fmla="*/ 438150 h 733425"/>
                  <a:gd name="connsiteX16" fmla="*/ 1352550 w 4886325"/>
                  <a:gd name="connsiteY16" fmla="*/ 552450 h 733425"/>
                  <a:gd name="connsiteX17" fmla="*/ 1409700 w 4886325"/>
                  <a:gd name="connsiteY17" fmla="*/ 619125 h 733425"/>
                  <a:gd name="connsiteX18" fmla="*/ 1476375 w 4886325"/>
                  <a:gd name="connsiteY18" fmla="*/ 676275 h 733425"/>
                  <a:gd name="connsiteX19" fmla="*/ 1571625 w 4886325"/>
                  <a:gd name="connsiteY19" fmla="*/ 723900 h 733425"/>
                  <a:gd name="connsiteX20" fmla="*/ 1647825 w 4886325"/>
                  <a:gd name="connsiteY20" fmla="*/ 723900 h 733425"/>
                  <a:gd name="connsiteX21" fmla="*/ 1819275 w 4886325"/>
                  <a:gd name="connsiteY21" fmla="*/ 695325 h 733425"/>
                  <a:gd name="connsiteX22" fmla="*/ 2000250 w 4886325"/>
                  <a:gd name="connsiteY22" fmla="*/ 552450 h 733425"/>
                  <a:gd name="connsiteX23" fmla="*/ 2114550 w 4886325"/>
                  <a:gd name="connsiteY23" fmla="*/ 447675 h 733425"/>
                  <a:gd name="connsiteX24" fmla="*/ 2238375 w 4886325"/>
                  <a:gd name="connsiteY24" fmla="*/ 304800 h 733425"/>
                  <a:gd name="connsiteX25" fmla="*/ 2305050 w 4886325"/>
                  <a:gd name="connsiteY25" fmla="*/ 228600 h 733425"/>
                  <a:gd name="connsiteX26" fmla="*/ 2381250 w 4886325"/>
                  <a:gd name="connsiteY26" fmla="*/ 142875 h 733425"/>
                  <a:gd name="connsiteX27" fmla="*/ 2428875 w 4886325"/>
                  <a:gd name="connsiteY27" fmla="*/ 123825 h 733425"/>
                  <a:gd name="connsiteX28" fmla="*/ 2552700 w 4886325"/>
                  <a:gd name="connsiteY28" fmla="*/ 190500 h 733425"/>
                  <a:gd name="connsiteX29" fmla="*/ 2638425 w 4886325"/>
                  <a:gd name="connsiteY29" fmla="*/ 314325 h 733425"/>
                  <a:gd name="connsiteX30" fmla="*/ 2828925 w 4886325"/>
                  <a:gd name="connsiteY30" fmla="*/ 504825 h 733425"/>
                  <a:gd name="connsiteX31" fmla="*/ 3019425 w 4886325"/>
                  <a:gd name="connsiteY31" fmla="*/ 666750 h 733425"/>
                  <a:gd name="connsiteX32" fmla="*/ 3124200 w 4886325"/>
                  <a:gd name="connsiteY32" fmla="*/ 704850 h 733425"/>
                  <a:gd name="connsiteX33" fmla="*/ 3257550 w 4886325"/>
                  <a:gd name="connsiteY33" fmla="*/ 723900 h 733425"/>
                  <a:gd name="connsiteX34" fmla="*/ 3467100 w 4886325"/>
                  <a:gd name="connsiteY34" fmla="*/ 676275 h 733425"/>
                  <a:gd name="connsiteX35" fmla="*/ 3629025 w 4886325"/>
                  <a:gd name="connsiteY35" fmla="*/ 561975 h 733425"/>
                  <a:gd name="connsiteX36" fmla="*/ 3771900 w 4886325"/>
                  <a:gd name="connsiteY36" fmla="*/ 400050 h 733425"/>
                  <a:gd name="connsiteX37" fmla="*/ 3933825 w 4886325"/>
                  <a:gd name="connsiteY37" fmla="*/ 219075 h 733425"/>
                  <a:gd name="connsiteX38" fmla="*/ 4038600 w 4886325"/>
                  <a:gd name="connsiteY38" fmla="*/ 123825 h 733425"/>
                  <a:gd name="connsiteX39" fmla="*/ 4086225 w 4886325"/>
                  <a:gd name="connsiteY39" fmla="*/ 104775 h 733425"/>
                  <a:gd name="connsiteX40" fmla="*/ 4229100 w 4886325"/>
                  <a:gd name="connsiteY40" fmla="*/ 238125 h 733425"/>
                  <a:gd name="connsiteX41" fmla="*/ 4314825 w 4886325"/>
                  <a:gd name="connsiteY41" fmla="*/ 352425 h 733425"/>
                  <a:gd name="connsiteX42" fmla="*/ 4400550 w 4886325"/>
                  <a:gd name="connsiteY42" fmla="*/ 447675 h 733425"/>
                  <a:gd name="connsiteX43" fmla="*/ 4514850 w 4886325"/>
                  <a:gd name="connsiteY43" fmla="*/ 571500 h 733425"/>
                  <a:gd name="connsiteX44" fmla="*/ 4629150 w 4886325"/>
                  <a:gd name="connsiteY44" fmla="*/ 638175 h 733425"/>
                  <a:gd name="connsiteX45" fmla="*/ 4762500 w 4886325"/>
                  <a:gd name="connsiteY45" fmla="*/ 714375 h 733425"/>
                  <a:gd name="connsiteX46" fmla="*/ 4886325 w 4886325"/>
                  <a:gd name="connsiteY46" fmla="*/ 723900 h 733425"/>
                  <a:gd name="connsiteX47" fmla="*/ 4886325 w 4886325"/>
                  <a:gd name="connsiteY47" fmla="*/ 0 h 733425"/>
                  <a:gd name="connsiteX48" fmla="*/ 0 w 4886325"/>
                  <a:gd name="connsiteY48" fmla="*/ 57150 h 733425"/>
                  <a:gd name="connsiteX0" fmla="*/ 0 w 4886325"/>
                  <a:gd name="connsiteY0" fmla="*/ 19050 h 695325"/>
                  <a:gd name="connsiteX1" fmla="*/ 0 w 4886325"/>
                  <a:gd name="connsiteY1" fmla="*/ 695325 h 695325"/>
                  <a:gd name="connsiteX2" fmla="*/ 133350 w 4886325"/>
                  <a:gd name="connsiteY2" fmla="*/ 647700 h 695325"/>
                  <a:gd name="connsiteX3" fmla="*/ 228600 w 4886325"/>
                  <a:gd name="connsiteY3" fmla="*/ 552450 h 695325"/>
                  <a:gd name="connsiteX4" fmla="*/ 314325 w 4886325"/>
                  <a:gd name="connsiteY4" fmla="*/ 447675 h 695325"/>
                  <a:gd name="connsiteX5" fmla="*/ 390525 w 4886325"/>
                  <a:gd name="connsiteY5" fmla="*/ 371475 h 695325"/>
                  <a:gd name="connsiteX6" fmla="*/ 466725 w 4886325"/>
                  <a:gd name="connsiteY6" fmla="*/ 428625 h 695325"/>
                  <a:gd name="connsiteX7" fmla="*/ 542925 w 4886325"/>
                  <a:gd name="connsiteY7" fmla="*/ 523875 h 695325"/>
                  <a:gd name="connsiteX8" fmla="*/ 638175 w 4886325"/>
                  <a:gd name="connsiteY8" fmla="*/ 628650 h 695325"/>
                  <a:gd name="connsiteX9" fmla="*/ 714375 w 4886325"/>
                  <a:gd name="connsiteY9" fmla="*/ 676275 h 695325"/>
                  <a:gd name="connsiteX10" fmla="*/ 762000 w 4886325"/>
                  <a:gd name="connsiteY10" fmla="*/ 685800 h 695325"/>
                  <a:gd name="connsiteX11" fmla="*/ 876300 w 4886325"/>
                  <a:gd name="connsiteY11" fmla="*/ 685800 h 695325"/>
                  <a:gd name="connsiteX12" fmla="*/ 981075 w 4886325"/>
                  <a:gd name="connsiteY12" fmla="*/ 619125 h 695325"/>
                  <a:gd name="connsiteX13" fmla="*/ 1076325 w 4886325"/>
                  <a:gd name="connsiteY13" fmla="*/ 523875 h 695325"/>
                  <a:gd name="connsiteX14" fmla="*/ 1190625 w 4886325"/>
                  <a:gd name="connsiteY14" fmla="*/ 361950 h 695325"/>
                  <a:gd name="connsiteX15" fmla="*/ 1247775 w 4886325"/>
                  <a:gd name="connsiteY15" fmla="*/ 400050 h 695325"/>
                  <a:gd name="connsiteX16" fmla="*/ 1352550 w 4886325"/>
                  <a:gd name="connsiteY16" fmla="*/ 514350 h 695325"/>
                  <a:gd name="connsiteX17" fmla="*/ 1409700 w 4886325"/>
                  <a:gd name="connsiteY17" fmla="*/ 581025 h 695325"/>
                  <a:gd name="connsiteX18" fmla="*/ 1476375 w 4886325"/>
                  <a:gd name="connsiteY18" fmla="*/ 638175 h 695325"/>
                  <a:gd name="connsiteX19" fmla="*/ 1571625 w 4886325"/>
                  <a:gd name="connsiteY19" fmla="*/ 685800 h 695325"/>
                  <a:gd name="connsiteX20" fmla="*/ 1647825 w 4886325"/>
                  <a:gd name="connsiteY20" fmla="*/ 685800 h 695325"/>
                  <a:gd name="connsiteX21" fmla="*/ 1819275 w 4886325"/>
                  <a:gd name="connsiteY21" fmla="*/ 657225 h 695325"/>
                  <a:gd name="connsiteX22" fmla="*/ 2000250 w 4886325"/>
                  <a:gd name="connsiteY22" fmla="*/ 514350 h 695325"/>
                  <a:gd name="connsiteX23" fmla="*/ 2114550 w 4886325"/>
                  <a:gd name="connsiteY23" fmla="*/ 409575 h 695325"/>
                  <a:gd name="connsiteX24" fmla="*/ 2238375 w 4886325"/>
                  <a:gd name="connsiteY24" fmla="*/ 266700 h 695325"/>
                  <a:gd name="connsiteX25" fmla="*/ 2305050 w 4886325"/>
                  <a:gd name="connsiteY25" fmla="*/ 190500 h 695325"/>
                  <a:gd name="connsiteX26" fmla="*/ 2381250 w 4886325"/>
                  <a:gd name="connsiteY26" fmla="*/ 104775 h 695325"/>
                  <a:gd name="connsiteX27" fmla="*/ 2428875 w 4886325"/>
                  <a:gd name="connsiteY27" fmla="*/ 85725 h 695325"/>
                  <a:gd name="connsiteX28" fmla="*/ 2552700 w 4886325"/>
                  <a:gd name="connsiteY28" fmla="*/ 152400 h 695325"/>
                  <a:gd name="connsiteX29" fmla="*/ 2638425 w 4886325"/>
                  <a:gd name="connsiteY29" fmla="*/ 276225 h 695325"/>
                  <a:gd name="connsiteX30" fmla="*/ 2828925 w 4886325"/>
                  <a:gd name="connsiteY30" fmla="*/ 466725 h 695325"/>
                  <a:gd name="connsiteX31" fmla="*/ 3019425 w 4886325"/>
                  <a:gd name="connsiteY31" fmla="*/ 628650 h 695325"/>
                  <a:gd name="connsiteX32" fmla="*/ 3124200 w 4886325"/>
                  <a:gd name="connsiteY32" fmla="*/ 666750 h 695325"/>
                  <a:gd name="connsiteX33" fmla="*/ 3257550 w 4886325"/>
                  <a:gd name="connsiteY33" fmla="*/ 685800 h 695325"/>
                  <a:gd name="connsiteX34" fmla="*/ 3467100 w 4886325"/>
                  <a:gd name="connsiteY34" fmla="*/ 638175 h 695325"/>
                  <a:gd name="connsiteX35" fmla="*/ 3629025 w 4886325"/>
                  <a:gd name="connsiteY35" fmla="*/ 523875 h 695325"/>
                  <a:gd name="connsiteX36" fmla="*/ 3771900 w 4886325"/>
                  <a:gd name="connsiteY36" fmla="*/ 361950 h 695325"/>
                  <a:gd name="connsiteX37" fmla="*/ 3933825 w 4886325"/>
                  <a:gd name="connsiteY37" fmla="*/ 180975 h 695325"/>
                  <a:gd name="connsiteX38" fmla="*/ 4038600 w 4886325"/>
                  <a:gd name="connsiteY38" fmla="*/ 85725 h 695325"/>
                  <a:gd name="connsiteX39" fmla="*/ 4086225 w 4886325"/>
                  <a:gd name="connsiteY39" fmla="*/ 66675 h 695325"/>
                  <a:gd name="connsiteX40" fmla="*/ 4229100 w 4886325"/>
                  <a:gd name="connsiteY40" fmla="*/ 200025 h 695325"/>
                  <a:gd name="connsiteX41" fmla="*/ 4314825 w 4886325"/>
                  <a:gd name="connsiteY41" fmla="*/ 314325 h 695325"/>
                  <a:gd name="connsiteX42" fmla="*/ 4400550 w 4886325"/>
                  <a:gd name="connsiteY42" fmla="*/ 409575 h 695325"/>
                  <a:gd name="connsiteX43" fmla="*/ 4514850 w 4886325"/>
                  <a:gd name="connsiteY43" fmla="*/ 533400 h 695325"/>
                  <a:gd name="connsiteX44" fmla="*/ 4629150 w 4886325"/>
                  <a:gd name="connsiteY44" fmla="*/ 600075 h 695325"/>
                  <a:gd name="connsiteX45" fmla="*/ 4762500 w 4886325"/>
                  <a:gd name="connsiteY45" fmla="*/ 676275 h 695325"/>
                  <a:gd name="connsiteX46" fmla="*/ 4886325 w 4886325"/>
                  <a:gd name="connsiteY46" fmla="*/ 685800 h 695325"/>
                  <a:gd name="connsiteX47" fmla="*/ 4886325 w 4886325"/>
                  <a:gd name="connsiteY47" fmla="*/ 0 h 695325"/>
                  <a:gd name="connsiteX48" fmla="*/ 0 w 4886325"/>
                  <a:gd name="connsiteY48" fmla="*/ 19050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886325" h="695325">
                    <a:moveTo>
                      <a:pt x="0" y="19050"/>
                    </a:moveTo>
                    <a:lnTo>
                      <a:pt x="0" y="695325"/>
                    </a:lnTo>
                    <a:lnTo>
                      <a:pt x="133350" y="647700"/>
                    </a:lnTo>
                    <a:lnTo>
                      <a:pt x="228600" y="552450"/>
                    </a:lnTo>
                    <a:lnTo>
                      <a:pt x="314325" y="447675"/>
                    </a:lnTo>
                    <a:lnTo>
                      <a:pt x="390525" y="371475"/>
                    </a:lnTo>
                    <a:lnTo>
                      <a:pt x="466725" y="428625"/>
                    </a:lnTo>
                    <a:lnTo>
                      <a:pt x="542925" y="523875"/>
                    </a:lnTo>
                    <a:lnTo>
                      <a:pt x="638175" y="628650"/>
                    </a:lnTo>
                    <a:lnTo>
                      <a:pt x="714375" y="676275"/>
                    </a:lnTo>
                    <a:lnTo>
                      <a:pt x="762000" y="685800"/>
                    </a:lnTo>
                    <a:lnTo>
                      <a:pt x="876300" y="685800"/>
                    </a:lnTo>
                    <a:lnTo>
                      <a:pt x="981075" y="619125"/>
                    </a:lnTo>
                    <a:lnTo>
                      <a:pt x="1076325" y="523875"/>
                    </a:lnTo>
                    <a:lnTo>
                      <a:pt x="1190625" y="361950"/>
                    </a:lnTo>
                    <a:lnTo>
                      <a:pt x="1247775" y="400050"/>
                    </a:lnTo>
                    <a:lnTo>
                      <a:pt x="1352550" y="514350"/>
                    </a:lnTo>
                    <a:lnTo>
                      <a:pt x="1409700" y="581025"/>
                    </a:lnTo>
                    <a:lnTo>
                      <a:pt x="1476375" y="638175"/>
                    </a:lnTo>
                    <a:lnTo>
                      <a:pt x="1571625" y="685800"/>
                    </a:lnTo>
                    <a:lnTo>
                      <a:pt x="1647825" y="685800"/>
                    </a:lnTo>
                    <a:lnTo>
                      <a:pt x="1819275" y="657225"/>
                    </a:lnTo>
                    <a:lnTo>
                      <a:pt x="2000250" y="514350"/>
                    </a:lnTo>
                    <a:lnTo>
                      <a:pt x="2114550" y="409575"/>
                    </a:lnTo>
                    <a:lnTo>
                      <a:pt x="2238375" y="266700"/>
                    </a:lnTo>
                    <a:lnTo>
                      <a:pt x="2305050" y="190500"/>
                    </a:lnTo>
                    <a:lnTo>
                      <a:pt x="2381250" y="104775"/>
                    </a:lnTo>
                    <a:lnTo>
                      <a:pt x="2428875" y="85725"/>
                    </a:lnTo>
                    <a:lnTo>
                      <a:pt x="2552700" y="152400"/>
                    </a:lnTo>
                    <a:lnTo>
                      <a:pt x="2638425" y="276225"/>
                    </a:lnTo>
                    <a:lnTo>
                      <a:pt x="2828925" y="466725"/>
                    </a:lnTo>
                    <a:lnTo>
                      <a:pt x="3019425" y="628650"/>
                    </a:lnTo>
                    <a:lnTo>
                      <a:pt x="3124200" y="666750"/>
                    </a:lnTo>
                    <a:lnTo>
                      <a:pt x="3257550" y="685800"/>
                    </a:lnTo>
                    <a:lnTo>
                      <a:pt x="3467100" y="638175"/>
                    </a:lnTo>
                    <a:lnTo>
                      <a:pt x="3629025" y="523875"/>
                    </a:lnTo>
                    <a:lnTo>
                      <a:pt x="3771900" y="361950"/>
                    </a:lnTo>
                    <a:lnTo>
                      <a:pt x="3933825" y="180975"/>
                    </a:lnTo>
                    <a:lnTo>
                      <a:pt x="4038600" y="85725"/>
                    </a:lnTo>
                    <a:lnTo>
                      <a:pt x="4086225" y="66675"/>
                    </a:lnTo>
                    <a:lnTo>
                      <a:pt x="4229100" y="200025"/>
                    </a:lnTo>
                    <a:lnTo>
                      <a:pt x="4314825" y="314325"/>
                    </a:lnTo>
                    <a:lnTo>
                      <a:pt x="4400550" y="409575"/>
                    </a:lnTo>
                    <a:lnTo>
                      <a:pt x="4514850" y="533400"/>
                    </a:lnTo>
                    <a:lnTo>
                      <a:pt x="4629150" y="600075"/>
                    </a:lnTo>
                    <a:lnTo>
                      <a:pt x="4762500" y="676275"/>
                    </a:lnTo>
                    <a:lnTo>
                      <a:pt x="4886325" y="685800"/>
                    </a:lnTo>
                    <a:lnTo>
                      <a:pt x="4886325" y="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78701" y="8396622"/>
                <a:ext cx="53285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2" name="フリーフォーム 71"/>
              <p:cNvSpPr/>
              <p:nvPr/>
            </p:nvSpPr>
            <p:spPr>
              <a:xfrm>
                <a:off x="1823638" y="8075527"/>
                <a:ext cx="320722" cy="276689"/>
              </a:xfrm>
              <a:custGeom>
                <a:avLst/>
                <a:gdLst>
                  <a:gd name="connsiteX0" fmla="*/ 0 w 320722"/>
                  <a:gd name="connsiteY0" fmla="*/ 0 h 276689"/>
                  <a:gd name="connsiteX1" fmla="*/ 68239 w 320722"/>
                  <a:gd name="connsiteY1" fmla="*/ 136478 h 276689"/>
                  <a:gd name="connsiteX2" fmla="*/ 156949 w 320722"/>
                  <a:gd name="connsiteY2" fmla="*/ 272955 h 276689"/>
                  <a:gd name="connsiteX3" fmla="*/ 238836 w 320722"/>
                  <a:gd name="connsiteY3" fmla="*/ 225188 h 276689"/>
                  <a:gd name="connsiteX4" fmla="*/ 320722 w 320722"/>
                  <a:gd name="connsiteY4" fmla="*/ 88711 h 27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722" h="276689">
                    <a:moveTo>
                      <a:pt x="0" y="0"/>
                    </a:moveTo>
                    <a:cubicBezTo>
                      <a:pt x="21040" y="45493"/>
                      <a:pt x="42081" y="90986"/>
                      <a:pt x="68239" y="136478"/>
                    </a:cubicBezTo>
                    <a:cubicBezTo>
                      <a:pt x="94397" y="181970"/>
                      <a:pt x="128516" y="258170"/>
                      <a:pt x="156949" y="272955"/>
                    </a:cubicBezTo>
                    <a:cubicBezTo>
                      <a:pt x="185382" y="287740"/>
                      <a:pt x="211541" y="255895"/>
                      <a:pt x="238836" y="225188"/>
                    </a:cubicBezTo>
                    <a:cubicBezTo>
                      <a:pt x="266131" y="194481"/>
                      <a:pt x="293426" y="141596"/>
                      <a:pt x="320722" y="88711"/>
                    </a:cubicBezTo>
                  </a:path>
                </a:pathLst>
              </a:custGeom>
              <a:ln w="47625">
                <a:solidFill>
                  <a:srgbClr val="0070C0">
                    <a:alpha val="3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>
                <a:off x="1816814" y="8089175"/>
                <a:ext cx="334370" cy="266529"/>
              </a:xfrm>
              <a:custGeom>
                <a:avLst/>
                <a:gdLst>
                  <a:gd name="connsiteX0" fmla="*/ 0 w 334370"/>
                  <a:gd name="connsiteY0" fmla="*/ 0 h 266529"/>
                  <a:gd name="connsiteX1" fmla="*/ 95534 w 334370"/>
                  <a:gd name="connsiteY1" fmla="*/ 184245 h 266529"/>
                  <a:gd name="connsiteX2" fmla="*/ 177421 w 334370"/>
                  <a:gd name="connsiteY2" fmla="*/ 259307 h 266529"/>
                  <a:gd name="connsiteX3" fmla="*/ 334370 w 334370"/>
                  <a:gd name="connsiteY3" fmla="*/ 259307 h 26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370" h="266529">
                    <a:moveTo>
                      <a:pt x="0" y="0"/>
                    </a:moveTo>
                    <a:cubicBezTo>
                      <a:pt x="32982" y="70513"/>
                      <a:pt x="65964" y="141027"/>
                      <a:pt x="95534" y="184245"/>
                    </a:cubicBezTo>
                    <a:cubicBezTo>
                      <a:pt x="125104" y="227463"/>
                      <a:pt x="137615" y="246797"/>
                      <a:pt x="177421" y="259307"/>
                    </a:cubicBezTo>
                    <a:cubicBezTo>
                      <a:pt x="217227" y="271817"/>
                      <a:pt x="275798" y="265562"/>
                      <a:pt x="334370" y="259307"/>
                    </a:cubicBezTo>
                  </a:path>
                </a:pathLst>
              </a:custGeom>
              <a:ln w="47625">
                <a:solidFill>
                  <a:srgbClr val="00B0F0">
                    <a:alpha val="3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1619672" y="8348017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</a:t>
                </a:r>
                <a:r>
                  <a:rPr kumimoji="1" lang="en-US" altLang="ja-JP" dirty="0" err="1" smtClean="0"/>
                  <a:t>Pi,Pi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3269455" y="8348017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(Pi,0)</a:t>
                </a:r>
                <a:endParaRPr kumimoji="1" lang="ja-JP" altLang="en-US" dirty="0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4962635" y="8348017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(0,0)</a:t>
                </a:r>
                <a:endParaRPr kumimoji="1" lang="ja-JP" altLang="en-US" dirty="0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 rot="16200000">
                <a:off x="-1934548" y="6473654"/>
                <a:ext cx="4001076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66091" y="8338725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(0,0)</a:t>
                </a:r>
                <a:endParaRPr kumimoji="1" lang="ja-JP" altLang="en-US" dirty="0"/>
              </a:p>
            </p:txBody>
          </p:sp>
        </p:grpSp>
        <p:sp>
          <p:nvSpPr>
            <p:cNvPr id="89" name="円/楕円 88"/>
            <p:cNvSpPr/>
            <p:nvPr/>
          </p:nvSpPr>
          <p:spPr>
            <a:xfrm>
              <a:off x="1406542" y="6093296"/>
              <a:ext cx="914400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1043608" y="2060264"/>
            <a:ext cx="2952328" cy="64865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dispersion a</a:t>
            </a:r>
            <a:r>
              <a:rPr kumimoji="1" lang="en-US" altLang="ja-JP" dirty="0" smtClean="0"/>
              <a:t>t (</a:t>
            </a:r>
            <a:r>
              <a:rPr lang="en-US" altLang="ja-JP" dirty="0" smtClean="0"/>
              <a:t>π</a:t>
            </a:r>
            <a:r>
              <a:rPr kumimoji="1" lang="en-US" altLang="ja-JP" dirty="0" smtClean="0"/>
              <a:t>,π)  </a:t>
            </a:r>
          </a:p>
          <a:p>
            <a:r>
              <a:rPr lang="en-US" altLang="ja-JP" dirty="0" smtClean="0"/>
              <a:t>Is k</a:t>
            </a:r>
            <a:r>
              <a:rPr kumimoji="1" lang="en-US" altLang="ja-JP" dirty="0" smtClean="0"/>
              <a:t>ept linear </a:t>
            </a:r>
            <a:r>
              <a:rPr lang="en-US" altLang="ja-JP" dirty="0" smtClean="0"/>
              <a:t>for J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&lt; J</a:t>
            </a:r>
            <a:r>
              <a:rPr lang="en-US" altLang="ja-JP" baseline="-25000" dirty="0" smtClean="0"/>
              <a:t>c,2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4697687" y="746120"/>
            <a:ext cx="4266801" cy="2178824"/>
            <a:chOff x="4697687" y="539388"/>
            <a:chExt cx="4266801" cy="2178824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4697687" y="539388"/>
              <a:ext cx="4266801" cy="1737484"/>
              <a:chOff x="4697687" y="539388"/>
              <a:chExt cx="4266801" cy="1737484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7687" y="1129031"/>
                <a:ext cx="4266801" cy="1147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4991210" y="539388"/>
                <a:ext cx="2693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Mean-field Phase diagram </a:t>
                </a:r>
                <a:endParaRPr kumimoji="1" lang="ja-JP" altLang="en-US" dirty="0"/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 flipV="1">
                <a:off x="6444208" y="1844825"/>
                <a:ext cx="0" cy="424284"/>
              </a:xfrm>
              <a:prstGeom prst="straightConnector1">
                <a:avLst/>
              </a:prstGeom>
              <a:ln w="476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テキスト ボックス 35"/>
            <p:cNvSpPr txBox="1"/>
            <p:nvPr/>
          </p:nvSpPr>
          <p:spPr>
            <a:xfrm>
              <a:off x="6372200" y="2348880"/>
              <a:ext cx="1393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We are here.</a:t>
              </a:r>
              <a:endParaRPr kumimoji="1" lang="ja-JP" altLang="en-US" dirty="0"/>
            </a:p>
          </p:txBody>
        </p:sp>
      </p:grpSp>
      <p:grpSp>
        <p:nvGrpSpPr>
          <p:cNvPr id="65" name="グループ化 32"/>
          <p:cNvGrpSpPr>
            <a:grpSpLocks noChangeAspect="1"/>
          </p:cNvGrpSpPr>
          <p:nvPr/>
        </p:nvGrpSpPr>
        <p:grpSpPr>
          <a:xfrm>
            <a:off x="1290571" y="4405919"/>
            <a:ext cx="1800237" cy="1645932"/>
            <a:chOff x="928662" y="2357430"/>
            <a:chExt cx="2500330" cy="2286016"/>
          </a:xfrm>
        </p:grpSpPr>
        <p:sp>
          <p:nvSpPr>
            <p:cNvPr id="66" name="正方形/長方形 65"/>
            <p:cNvSpPr/>
            <p:nvPr/>
          </p:nvSpPr>
          <p:spPr>
            <a:xfrm>
              <a:off x="928662" y="2357430"/>
              <a:ext cx="2500330" cy="2286016"/>
            </a:xfrm>
            <a:prstGeom prst="rect">
              <a:avLst/>
            </a:prstGeom>
            <a:noFill/>
            <a:ln>
              <a:solidFill>
                <a:schemeClr val="tx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" name="直線コネクタ 69"/>
            <p:cNvCxnSpPr/>
            <p:nvPr/>
          </p:nvCxnSpPr>
          <p:spPr>
            <a:xfrm rot="10800000">
              <a:off x="928662" y="2357430"/>
              <a:ext cx="2500330" cy="22860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10800000" flipV="1">
              <a:off x="928662" y="2357430"/>
              <a:ext cx="2500330" cy="2286016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/>
          <p:cNvGrpSpPr/>
          <p:nvPr/>
        </p:nvGrpSpPr>
        <p:grpSpPr>
          <a:xfrm>
            <a:off x="2874784" y="4816877"/>
            <a:ext cx="603073" cy="932378"/>
            <a:chOff x="2312743" y="1204963"/>
            <a:chExt cx="603073" cy="932378"/>
          </a:xfrm>
        </p:grpSpPr>
        <p:pic>
          <p:nvPicPr>
            <p:cNvPr id="7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743" y="1853035"/>
              <a:ext cx="603073" cy="284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826" y="1204963"/>
              <a:ext cx="596990" cy="30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グループ化 80"/>
          <p:cNvGrpSpPr/>
          <p:nvPr/>
        </p:nvGrpSpPr>
        <p:grpSpPr>
          <a:xfrm>
            <a:off x="2370728" y="4816877"/>
            <a:ext cx="457124" cy="936104"/>
            <a:chOff x="1763688" y="1196752"/>
            <a:chExt cx="457124" cy="936104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96752"/>
              <a:ext cx="457124" cy="300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831964"/>
              <a:ext cx="457124" cy="300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4" name="曲線コネクタ 83"/>
          <p:cNvCxnSpPr/>
          <p:nvPr/>
        </p:nvCxnSpPr>
        <p:spPr>
          <a:xfrm flipV="1">
            <a:off x="1508773" y="5620364"/>
            <a:ext cx="850184" cy="2143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曲線コネクタ 90"/>
          <p:cNvCxnSpPr/>
          <p:nvPr/>
        </p:nvCxnSpPr>
        <p:spPr>
          <a:xfrm>
            <a:off x="1663514" y="4691101"/>
            <a:ext cx="725524" cy="2461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1422" y="5906117"/>
            <a:ext cx="752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322" y="5120299"/>
            <a:ext cx="781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3359" y="4263043"/>
            <a:ext cx="752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テキスト ボックス 95"/>
          <p:cNvSpPr txBox="1"/>
          <p:nvPr/>
        </p:nvSpPr>
        <p:spPr>
          <a:xfrm>
            <a:off x="3995936" y="3934797"/>
            <a:ext cx="4371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000" b="1" dirty="0" smtClean="0"/>
              <a:t>singlet pairings on a NNN AF-bond </a:t>
            </a:r>
            <a:endParaRPr kumimoji="1" lang="ja-JP" altLang="en-US" sz="2000" dirty="0"/>
          </a:p>
        </p:txBody>
      </p:sp>
      <p:grpSp>
        <p:nvGrpSpPr>
          <p:cNvPr id="97" name="グループ化 96"/>
          <p:cNvGrpSpPr/>
          <p:nvPr/>
        </p:nvGrpSpPr>
        <p:grpSpPr>
          <a:xfrm>
            <a:off x="2843808" y="4654877"/>
            <a:ext cx="4457244" cy="1104892"/>
            <a:chOff x="3059832" y="1099972"/>
            <a:chExt cx="4457244" cy="1104892"/>
          </a:xfrm>
        </p:grpSpPr>
        <p:grpSp>
          <p:nvGrpSpPr>
            <p:cNvPr id="98" name="グループ化 97"/>
            <p:cNvGrpSpPr/>
            <p:nvPr/>
          </p:nvGrpSpPr>
          <p:grpSpPr>
            <a:xfrm>
              <a:off x="3059832" y="1165882"/>
              <a:ext cx="652529" cy="1038982"/>
              <a:chOff x="4124625" y="5343576"/>
              <a:chExt cx="652529" cy="1038982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4124625" y="5948138"/>
                <a:ext cx="628083" cy="434420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正方形/長方形 100"/>
              <p:cNvSpPr/>
              <p:nvPr/>
            </p:nvSpPr>
            <p:spPr>
              <a:xfrm>
                <a:off x="4124625" y="5343576"/>
                <a:ext cx="652529" cy="366138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9" name="正方形/長方形 98"/>
            <p:cNvSpPr/>
            <p:nvPr/>
          </p:nvSpPr>
          <p:spPr>
            <a:xfrm>
              <a:off x="4951950" y="1099972"/>
              <a:ext cx="25651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altLang="ja-JP" dirty="0"/>
                <a:t>p</a:t>
              </a:r>
              <a:r>
                <a:rPr lang="en-US" altLang="ja-JP" dirty="0" smtClean="0"/>
                <a:t>-p channel  </a:t>
              </a:r>
              <a:r>
                <a:rPr lang="en-US" altLang="ja-JP" dirty="0"/>
                <a:t>= </a:t>
              </a:r>
              <a:r>
                <a:rPr lang="en-US" altLang="ja-JP" b="1" i="1" dirty="0">
                  <a:solidFill>
                    <a:srgbClr val="FF3300"/>
                  </a:solidFill>
                </a:rPr>
                <a:t>d-wave</a:t>
              </a:r>
              <a:endParaRPr lang="ja-JP" altLang="en-US" dirty="0"/>
            </a:p>
          </p:txBody>
        </p:sp>
      </p:grpSp>
      <p:grpSp>
        <p:nvGrpSpPr>
          <p:cNvPr id="102" name="グループ化 101"/>
          <p:cNvGrpSpPr/>
          <p:nvPr/>
        </p:nvGrpSpPr>
        <p:grpSpPr>
          <a:xfrm>
            <a:off x="2314231" y="4294837"/>
            <a:ext cx="5017831" cy="1449850"/>
            <a:chOff x="4282062" y="760144"/>
            <a:chExt cx="5017831" cy="1449850"/>
          </a:xfrm>
        </p:grpSpPr>
        <p:grpSp>
          <p:nvGrpSpPr>
            <p:cNvPr id="103" name="グループ化 102"/>
            <p:cNvGrpSpPr/>
            <p:nvPr/>
          </p:nvGrpSpPr>
          <p:grpSpPr>
            <a:xfrm>
              <a:off x="4282062" y="1186094"/>
              <a:ext cx="529577" cy="1023900"/>
              <a:chOff x="4142606" y="5363788"/>
              <a:chExt cx="529577" cy="1023900"/>
            </a:xfrm>
          </p:grpSpPr>
          <p:sp>
            <p:nvSpPr>
              <p:cNvPr id="105" name="正方形/長方形 104"/>
              <p:cNvSpPr/>
              <p:nvPr/>
            </p:nvSpPr>
            <p:spPr>
              <a:xfrm>
                <a:off x="4195136" y="5363788"/>
                <a:ext cx="477047" cy="366138"/>
              </a:xfrm>
              <a:prstGeom prst="rect">
                <a:avLst/>
              </a:prstGeom>
              <a:solidFill>
                <a:srgbClr val="0000FF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4142606" y="5959058"/>
                <a:ext cx="529577" cy="428630"/>
              </a:xfrm>
              <a:prstGeom prst="rect">
                <a:avLst/>
              </a:prstGeom>
              <a:solidFill>
                <a:srgbClr val="0000FF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4" name="テキスト ボックス 103"/>
            <p:cNvSpPr txBox="1"/>
            <p:nvPr/>
          </p:nvSpPr>
          <p:spPr>
            <a:xfrm>
              <a:off x="6713929" y="760144"/>
              <a:ext cx="25859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en-US" altLang="ja-JP" dirty="0" smtClean="0"/>
                <a:t>  p-h channel = </a:t>
              </a:r>
              <a:r>
                <a:rPr lang="en-US" altLang="ja-JP" b="1" i="1" dirty="0" smtClean="0">
                  <a:solidFill>
                    <a:srgbClr val="0033CC"/>
                  </a:solidFill>
                </a:rPr>
                <a:t>s</a:t>
              </a:r>
              <a:r>
                <a:rPr kumimoji="1" lang="en-US" altLang="ja-JP" b="1" i="1" dirty="0" smtClean="0">
                  <a:solidFill>
                    <a:srgbClr val="0033CC"/>
                  </a:solidFill>
                </a:rPr>
                <a:t>-wave</a:t>
              </a:r>
              <a:r>
                <a:rPr kumimoji="1" lang="en-US" altLang="ja-JP" dirty="0" smtClean="0"/>
                <a:t>  </a:t>
              </a: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858560" y="4024789"/>
            <a:ext cx="2633320" cy="2430288"/>
            <a:chOff x="251520" y="404664"/>
            <a:chExt cx="2633320" cy="2430288"/>
          </a:xfrm>
        </p:grpSpPr>
        <p:sp>
          <p:nvSpPr>
            <p:cNvPr id="108" name="テキスト ボックス 107"/>
            <p:cNvSpPr txBox="1"/>
            <p:nvPr/>
          </p:nvSpPr>
          <p:spPr>
            <a:xfrm>
              <a:off x="251520" y="2273850"/>
              <a:ext cx="4010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000" b="1" i="1" dirty="0"/>
                <a:t>B</a:t>
              </a:r>
              <a:endParaRPr kumimoji="1" lang="ja-JP" altLang="en-US" sz="3000" b="1" i="1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2426706" y="2280954"/>
              <a:ext cx="41710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000" b="1" i="1" dirty="0"/>
                <a:t>A</a:t>
              </a:r>
              <a:endParaRPr kumimoji="1" lang="ja-JP" altLang="en-US" sz="3000" b="1" i="1" dirty="0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2483768" y="404664"/>
              <a:ext cx="4010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000" b="1" i="1" dirty="0"/>
                <a:t>B</a:t>
              </a:r>
              <a:endParaRPr kumimoji="1" lang="ja-JP" altLang="en-US" sz="3000" b="1" i="1" dirty="0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251520" y="426730"/>
              <a:ext cx="41710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000" b="1" i="1" dirty="0"/>
                <a:t>A</a:t>
              </a:r>
              <a:endParaRPr kumimoji="1" lang="ja-JP" altLang="en-US" sz="3000" b="1" i="1" dirty="0"/>
            </a:p>
          </p:txBody>
        </p:sp>
      </p:grpSp>
      <p:sp>
        <p:nvSpPr>
          <p:cNvPr id="112" name="テキスト ボックス 111"/>
          <p:cNvSpPr txBox="1"/>
          <p:nvPr/>
        </p:nvSpPr>
        <p:spPr>
          <a:xfrm>
            <a:off x="3995936" y="5005913"/>
            <a:ext cx="313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Global U(1)</a:t>
            </a:r>
            <a:r>
              <a:rPr lang="ja-JP" altLang="en-US" dirty="0"/>
              <a:t> </a:t>
            </a:r>
            <a:r>
              <a:rPr lang="en-US" altLang="ja-JP" dirty="0" smtClean="0"/>
              <a:t>gauge symmetry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325974" y="6023029"/>
            <a:ext cx="4121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kumimoji="1" lang="en-US" altLang="ja-JP" dirty="0" smtClean="0">
                <a:sym typeface="Wingdings" pitchFamily="2" charset="2"/>
              </a:rPr>
              <a:t>A certain gauge </a:t>
            </a:r>
            <a:r>
              <a:rPr lang="en-US" altLang="ja-JP" dirty="0" smtClean="0">
                <a:sym typeface="Wingdings" pitchFamily="2" charset="2"/>
              </a:rPr>
              <a:t>boson</a:t>
            </a:r>
            <a:r>
              <a:rPr kumimoji="1" lang="en-US" altLang="ja-JP" dirty="0" smtClean="0">
                <a:sym typeface="Wingdings" pitchFamily="2" charset="2"/>
              </a:rPr>
              <a:t> at (π,π) </a:t>
            </a:r>
          </a:p>
          <a:p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   should become</a:t>
            </a:r>
            <a:r>
              <a:rPr lang="ja-JP" altLang="en-US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gapless (`photon’-like)</a:t>
            </a:r>
            <a:r>
              <a:rPr kumimoji="1" lang="en-US" altLang="ja-JP" dirty="0" smtClean="0">
                <a:sym typeface="Wingdings" pitchFamily="2" charset="2"/>
              </a:rPr>
              <a:t>  </a:t>
            </a:r>
            <a:endParaRPr kumimoji="1" lang="ja-JP" altLang="en-US" dirty="0"/>
          </a:p>
        </p:txBody>
      </p: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05" y="5518973"/>
            <a:ext cx="5057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" name="グループ化 123"/>
          <p:cNvGrpSpPr/>
          <p:nvPr/>
        </p:nvGrpSpPr>
        <p:grpSpPr>
          <a:xfrm>
            <a:off x="4697687" y="1340769"/>
            <a:ext cx="4266801" cy="1147841"/>
            <a:chOff x="4788024" y="3501008"/>
            <a:chExt cx="4266801" cy="1147841"/>
          </a:xfrm>
        </p:grpSpPr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501008"/>
              <a:ext cx="4266801" cy="1147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6" name="直線矢印コネクタ 125"/>
            <p:cNvCxnSpPr/>
            <p:nvPr/>
          </p:nvCxnSpPr>
          <p:spPr>
            <a:xfrm flipV="1">
              <a:off x="7092280" y="4221089"/>
              <a:ext cx="0" cy="414991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グループ化 126"/>
          <p:cNvGrpSpPr/>
          <p:nvPr/>
        </p:nvGrpSpPr>
        <p:grpSpPr>
          <a:xfrm>
            <a:off x="4697687" y="1340768"/>
            <a:ext cx="4266801" cy="1219848"/>
            <a:chOff x="4769695" y="5089471"/>
            <a:chExt cx="4266801" cy="1219848"/>
          </a:xfrm>
        </p:grpSpPr>
        <p:pic>
          <p:nvPicPr>
            <p:cNvPr id="1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695" y="5089471"/>
              <a:ext cx="4266801" cy="1147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9" name="直線矢印コネクタ 128"/>
            <p:cNvCxnSpPr/>
            <p:nvPr/>
          </p:nvCxnSpPr>
          <p:spPr>
            <a:xfrm flipV="1">
              <a:off x="7596336" y="5805264"/>
              <a:ext cx="0" cy="50405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>
            <a:off x="1765928" y="3563724"/>
            <a:ext cx="542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linearity is `protected’ by the local gauge symmetry. 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1520" y="44624"/>
            <a:ext cx="3405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/>
              <a:t>Energy spectra of `L-modes</a:t>
            </a:r>
            <a:r>
              <a:rPr kumimoji="1" lang="en-US" altLang="ja-JP" dirty="0" smtClean="0"/>
              <a:t>’</a:t>
            </a:r>
            <a:endParaRPr kumimoji="1" lang="ja-JP" altLang="en-US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588224" y="44624"/>
            <a:ext cx="2147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Yunoki</a:t>
            </a:r>
            <a:r>
              <a:rPr lang="en-US" altLang="ja-JP" dirty="0" smtClean="0"/>
              <a:t> and </a:t>
            </a:r>
          </a:p>
          <a:p>
            <a:endParaRPr lang="en-US" altLang="ja-JP" sz="200" dirty="0"/>
          </a:p>
          <a:p>
            <a:endParaRPr lang="en-US" altLang="ja-JP" sz="200" dirty="0" smtClean="0"/>
          </a:p>
          <a:p>
            <a:r>
              <a:rPr lang="en-US" altLang="ja-JP" dirty="0" err="1" smtClean="0"/>
              <a:t>Momoi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to be posted</a:t>
            </a:r>
          </a:p>
        </p:txBody>
      </p:sp>
    </p:spTree>
    <p:extLst>
      <p:ext uri="{BB962C8B-B14F-4D97-AF65-F5344CB8AC3E}">
        <p14:creationId xmlns:p14="http://schemas.microsoft.com/office/powerpoint/2010/main" val="6430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12" grpId="0" build="allAtOnce"/>
      <p:bldP spid="113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69109" y="19943"/>
            <a:ext cx="8563646" cy="841450"/>
            <a:chOff x="323528" y="116632"/>
            <a:chExt cx="8563646" cy="841450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549955" y="573361"/>
              <a:ext cx="833721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00" b="1" dirty="0" smtClean="0"/>
                <a:t>A new quantum state of matter (i.e. a new form of quantum zero-point motion) </a:t>
              </a:r>
              <a:r>
                <a:rPr kumimoji="1" lang="en-US" altLang="ja-JP" sz="1900" b="1" dirty="0" smtClean="0"/>
                <a:t> </a:t>
              </a:r>
              <a:endParaRPr kumimoji="1" lang="ja-JP" altLang="en-US" sz="1900" b="1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23528" y="116632"/>
              <a:ext cx="534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u="sng" dirty="0" err="1" smtClean="0"/>
                <a:t>Chanllenge</a:t>
              </a:r>
              <a:r>
                <a:rPr lang="en-US" altLang="ja-JP" sz="2400" b="1" u="sng" dirty="0" smtClean="0"/>
                <a:t> in Condensed Matter Physics</a:t>
              </a:r>
              <a:endParaRPr kumimoji="1" lang="ja-JP" altLang="en-US" sz="2400" b="1" u="sng" dirty="0"/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323528" y="2708920"/>
            <a:ext cx="46346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u="sng" dirty="0" smtClean="0"/>
              <a:t>What is Quantum Spin Liquids ?</a:t>
            </a:r>
            <a:endParaRPr kumimoji="1" lang="ja-JP" altLang="en-US" sz="2700" u="sng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111884" y="3310381"/>
            <a:ext cx="55878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300" dirty="0" smtClean="0"/>
              <a:t>:</a:t>
            </a:r>
            <a:r>
              <a:rPr kumimoji="1" lang="en-US" altLang="ja-JP" sz="2300" dirty="0" smtClean="0"/>
              <a:t>= </a:t>
            </a:r>
            <a:r>
              <a:rPr lang="en-US" altLang="ja-JP" sz="2300" dirty="0" smtClean="0"/>
              <a:t>resonating valence bond state ; RVB</a:t>
            </a:r>
            <a:r>
              <a:rPr lang="ja-JP" altLang="en-US" sz="2300" dirty="0"/>
              <a:t> </a:t>
            </a:r>
            <a:r>
              <a:rPr lang="en-US" altLang="ja-JP" sz="2300" dirty="0" smtClean="0"/>
              <a:t>state </a:t>
            </a:r>
            <a:endParaRPr kumimoji="1" lang="ja-JP" altLang="en-US" sz="23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419872" y="3756657"/>
            <a:ext cx="21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PW Anderson (1973)</a:t>
            </a:r>
            <a:endParaRPr kumimoji="1" lang="ja-JP" altLang="en-US" dirty="0"/>
          </a:p>
        </p:txBody>
      </p:sp>
      <p:grpSp>
        <p:nvGrpSpPr>
          <p:cNvPr id="68" name="グループ化 67"/>
          <p:cNvGrpSpPr/>
          <p:nvPr/>
        </p:nvGrpSpPr>
        <p:grpSpPr>
          <a:xfrm>
            <a:off x="3923928" y="4539453"/>
            <a:ext cx="4447354" cy="1581872"/>
            <a:chOff x="3752479" y="1415080"/>
            <a:chExt cx="4447354" cy="1581872"/>
          </a:xfrm>
        </p:grpSpPr>
        <p:sp>
          <p:nvSpPr>
            <p:cNvPr id="69" name="円/楕円 68"/>
            <p:cNvSpPr/>
            <p:nvPr/>
          </p:nvSpPr>
          <p:spPr>
            <a:xfrm rot="18137525">
              <a:off x="4361978" y="2113673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3752479" y="1916832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 rot="17997695">
              <a:off x="3611950" y="2542381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4256535" y="2780928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 rot="3332165">
              <a:off x="4874472" y="2549346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 rot="3575481">
              <a:off x="5122263" y="2110929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 rot="3560902">
              <a:off x="5377533" y="1644821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5982074" y="1479466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 rot="17822217">
              <a:off x="6648805" y="1664803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 rot="18051515">
              <a:off x="5868362" y="2082153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 rot="3407501">
              <a:off x="6405758" y="2547191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 rot="3496080">
              <a:off x="6917069" y="2544867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 rot="14089272">
              <a:off x="7181418" y="2118598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7524328" y="1484784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5768703" y="2780928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4" name="テキスト ボックス 83"/>
          <p:cNvSpPr txBox="1"/>
          <p:nvPr/>
        </p:nvSpPr>
        <p:spPr>
          <a:xfrm>
            <a:off x="4788698" y="6204929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Non-magnetic state</a:t>
            </a:r>
            <a:r>
              <a:rPr kumimoji="1" lang="en-US" altLang="ja-JP" dirty="0" smtClean="0"/>
              <a:t> (spin-0) </a:t>
            </a:r>
            <a:endParaRPr kumimoji="1" lang="ja-JP" altLang="en-US" dirty="0"/>
          </a:p>
        </p:txBody>
      </p:sp>
      <p:grpSp>
        <p:nvGrpSpPr>
          <p:cNvPr id="85" name="グループ化 84"/>
          <p:cNvGrpSpPr/>
          <p:nvPr/>
        </p:nvGrpSpPr>
        <p:grpSpPr>
          <a:xfrm>
            <a:off x="3887923" y="4620753"/>
            <a:ext cx="3996445" cy="1440160"/>
            <a:chOff x="1115616" y="1484784"/>
            <a:chExt cx="3996445" cy="1440160"/>
          </a:xfrm>
        </p:grpSpPr>
        <p:cxnSp>
          <p:nvCxnSpPr>
            <p:cNvPr id="86" name="直線コネクタ 85"/>
            <p:cNvCxnSpPr/>
            <p:nvPr/>
          </p:nvCxnSpPr>
          <p:spPr>
            <a:xfrm flipH="1">
              <a:off x="2699792" y="1484784"/>
              <a:ext cx="79209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H="1">
              <a:off x="2195736" y="1484784"/>
              <a:ext cx="79209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flipH="1">
              <a:off x="1691680" y="1484784"/>
              <a:ext cx="79209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H="1">
              <a:off x="1187622" y="1484784"/>
              <a:ext cx="79209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1907704" y="1484784"/>
              <a:ext cx="846956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2411760" y="1484784"/>
              <a:ext cx="79209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1619672" y="1844824"/>
              <a:ext cx="630932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1323070" y="2204864"/>
              <a:ext cx="423478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1115616" y="2852936"/>
              <a:ext cx="3960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1124000" y="2420888"/>
              <a:ext cx="39520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583667" y="1988840"/>
              <a:ext cx="34923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1804702" y="1556792"/>
              <a:ext cx="3271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2915818" y="1484784"/>
              <a:ext cx="846956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3203848" y="1484784"/>
              <a:ext cx="79209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>
              <a:off x="3707906" y="1484784"/>
              <a:ext cx="79209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3437014" y="1484784"/>
              <a:ext cx="846956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3941070" y="1484784"/>
              <a:ext cx="846956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4445126" y="1484784"/>
              <a:ext cx="558926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H="1">
              <a:off x="4211962" y="1556792"/>
              <a:ext cx="79209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H="1">
              <a:off x="4716016" y="2204864"/>
              <a:ext cx="396045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グループ化 105"/>
          <p:cNvGrpSpPr/>
          <p:nvPr/>
        </p:nvGrpSpPr>
        <p:grpSpPr>
          <a:xfrm>
            <a:off x="387573" y="3985455"/>
            <a:ext cx="4949082" cy="2363490"/>
            <a:chOff x="315565" y="1196752"/>
            <a:chExt cx="4949082" cy="2363490"/>
          </a:xfrm>
        </p:grpSpPr>
        <p:grpSp>
          <p:nvGrpSpPr>
            <p:cNvPr id="107" name="グループ化 106"/>
            <p:cNvGrpSpPr/>
            <p:nvPr/>
          </p:nvGrpSpPr>
          <p:grpSpPr>
            <a:xfrm>
              <a:off x="584127" y="1628800"/>
              <a:ext cx="4680520" cy="955865"/>
              <a:chOff x="539552" y="1340768"/>
              <a:chExt cx="4680520" cy="955865"/>
            </a:xfrm>
          </p:grpSpPr>
          <p:grpSp>
            <p:nvGrpSpPr>
              <p:cNvPr id="114" name="グループ化 113"/>
              <p:cNvGrpSpPr/>
              <p:nvPr/>
            </p:nvGrpSpPr>
            <p:grpSpPr>
              <a:xfrm>
                <a:off x="4427984" y="1484784"/>
                <a:ext cx="792088" cy="216024"/>
                <a:chOff x="4427984" y="1484784"/>
                <a:chExt cx="792088" cy="216024"/>
              </a:xfrm>
            </p:grpSpPr>
            <p:sp>
              <p:nvSpPr>
                <p:cNvPr id="139" name="円/楕円 138"/>
                <p:cNvSpPr/>
                <p:nvPr/>
              </p:nvSpPr>
              <p:spPr>
                <a:xfrm>
                  <a:off x="4472559" y="1484784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正方形/長方形 149"/>
                <p:cNvSpPr/>
                <p:nvPr/>
              </p:nvSpPr>
              <p:spPr>
                <a:xfrm>
                  <a:off x="4427984" y="1484784"/>
                  <a:ext cx="792088" cy="2160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15" name="直線コネクタ 114"/>
              <p:cNvCxnSpPr/>
              <p:nvPr/>
            </p:nvCxnSpPr>
            <p:spPr>
              <a:xfrm flipH="1" flipV="1">
                <a:off x="3023829" y="1340768"/>
                <a:ext cx="1372113" cy="136136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 flipH="1">
                <a:off x="3062177" y="1692928"/>
                <a:ext cx="1386907" cy="603705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正方形/長方形 117"/>
              <p:cNvSpPr/>
              <p:nvPr/>
            </p:nvSpPr>
            <p:spPr>
              <a:xfrm>
                <a:off x="539552" y="1340768"/>
                <a:ext cx="2522625" cy="9558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0" name="グループ化 119"/>
              <p:cNvGrpSpPr/>
              <p:nvPr/>
            </p:nvGrpSpPr>
            <p:grpSpPr>
              <a:xfrm>
                <a:off x="755576" y="1494190"/>
                <a:ext cx="733799" cy="701268"/>
                <a:chOff x="611560" y="1494190"/>
                <a:chExt cx="733799" cy="701268"/>
              </a:xfrm>
            </p:grpSpPr>
            <p:sp>
              <p:nvSpPr>
                <p:cNvPr id="130" name="円/楕円 129"/>
                <p:cNvSpPr/>
                <p:nvPr/>
              </p:nvSpPr>
              <p:spPr>
                <a:xfrm>
                  <a:off x="611560" y="1692928"/>
                  <a:ext cx="733799" cy="259908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円/楕円 130"/>
                <p:cNvSpPr/>
                <p:nvPr/>
              </p:nvSpPr>
              <p:spPr>
                <a:xfrm>
                  <a:off x="692139" y="1772816"/>
                  <a:ext cx="135445" cy="10801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円/楕円 131"/>
                <p:cNvSpPr/>
                <p:nvPr/>
              </p:nvSpPr>
              <p:spPr>
                <a:xfrm>
                  <a:off x="1124187" y="1772816"/>
                  <a:ext cx="135445" cy="10801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33" name="直線矢印コネクタ 132"/>
                <p:cNvCxnSpPr/>
                <p:nvPr/>
              </p:nvCxnSpPr>
              <p:spPr>
                <a:xfrm rot="11580000">
                  <a:off x="685271" y="1494190"/>
                  <a:ext cx="160368" cy="673617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矢印コネクタ 133"/>
                <p:cNvCxnSpPr/>
                <p:nvPr/>
              </p:nvCxnSpPr>
              <p:spPr>
                <a:xfrm rot="780000">
                  <a:off x="1117319" y="1521841"/>
                  <a:ext cx="160368" cy="673617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グループ化 121"/>
              <p:cNvGrpSpPr/>
              <p:nvPr/>
            </p:nvGrpSpPr>
            <p:grpSpPr>
              <a:xfrm>
                <a:off x="2038001" y="1484784"/>
                <a:ext cx="733799" cy="701268"/>
                <a:chOff x="611560" y="1494190"/>
                <a:chExt cx="733799" cy="701268"/>
              </a:xfrm>
            </p:grpSpPr>
            <p:sp>
              <p:nvSpPr>
                <p:cNvPr id="124" name="円/楕円 123"/>
                <p:cNvSpPr/>
                <p:nvPr/>
              </p:nvSpPr>
              <p:spPr>
                <a:xfrm>
                  <a:off x="611560" y="1692928"/>
                  <a:ext cx="733799" cy="259908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円/楕円 124"/>
                <p:cNvSpPr/>
                <p:nvPr/>
              </p:nvSpPr>
              <p:spPr>
                <a:xfrm>
                  <a:off x="692139" y="1772816"/>
                  <a:ext cx="135445" cy="10801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円/楕円 126"/>
                <p:cNvSpPr/>
                <p:nvPr/>
              </p:nvSpPr>
              <p:spPr>
                <a:xfrm>
                  <a:off x="1124187" y="1772816"/>
                  <a:ext cx="135445" cy="10801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28" name="直線矢印コネクタ 127"/>
                <p:cNvCxnSpPr/>
                <p:nvPr/>
              </p:nvCxnSpPr>
              <p:spPr>
                <a:xfrm rot="11580000">
                  <a:off x="1086463" y="1494190"/>
                  <a:ext cx="160368" cy="673617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矢印コネクタ 128"/>
                <p:cNvCxnSpPr/>
                <p:nvPr/>
              </p:nvCxnSpPr>
              <p:spPr>
                <a:xfrm rot="780000">
                  <a:off x="706665" y="1521841"/>
                  <a:ext cx="160368" cy="673617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テキスト ボックス 122"/>
              <p:cNvSpPr txBox="1"/>
              <p:nvPr/>
            </p:nvSpPr>
            <p:spPr>
              <a:xfrm>
                <a:off x="1618716" y="1583794"/>
                <a:ext cx="36099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500" b="1" dirty="0" smtClean="0">
                    <a:latin typeface="Symbol" pitchFamily="18" charset="2"/>
                  </a:rPr>
                  <a:t>-</a:t>
                </a:r>
                <a:endParaRPr kumimoji="1" lang="ja-JP" altLang="en-US" sz="2500" b="1" dirty="0">
                  <a:latin typeface="Symbol" pitchFamily="18" charset="2"/>
                </a:endParaRPr>
              </a:p>
            </p:txBody>
          </p:sp>
        </p:grpSp>
        <p:sp>
          <p:nvSpPr>
            <p:cNvPr id="108" name="テキスト ボックス 107"/>
            <p:cNvSpPr txBox="1"/>
            <p:nvPr/>
          </p:nvSpPr>
          <p:spPr>
            <a:xfrm>
              <a:off x="315565" y="2636912"/>
              <a:ext cx="30586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Spin-singlet bond</a:t>
              </a:r>
            </a:p>
            <a:p>
              <a:pPr algn="ctr"/>
              <a:r>
                <a:rPr lang="en-US" altLang="ja-JP" dirty="0" smtClean="0"/>
                <a:t>(favored by Antiferromagnetic </a:t>
              </a:r>
            </a:p>
            <a:p>
              <a:pPr algn="ctr"/>
              <a:r>
                <a:rPr lang="en-US" altLang="ja-JP" dirty="0" smtClean="0"/>
                <a:t>Exchange interaction)</a:t>
              </a:r>
              <a:endParaRPr kumimoji="1" lang="ja-JP" altLang="en-US" dirty="0"/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395536" y="1196752"/>
              <a:ext cx="21451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/>
                <a:t>`Basic building block’</a:t>
              </a:r>
            </a:p>
          </p:txBody>
        </p:sp>
      </p:grpSp>
      <p:sp>
        <p:nvSpPr>
          <p:cNvPr id="151" name="テキスト ボックス 150"/>
          <p:cNvSpPr txBox="1"/>
          <p:nvPr/>
        </p:nvSpPr>
        <p:spPr>
          <a:xfrm>
            <a:off x="5662240" y="3819373"/>
            <a:ext cx="3446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Ground state of </a:t>
            </a:r>
            <a:r>
              <a:rPr kumimoji="1" lang="en-US" altLang="ja-JP" dirty="0" smtClean="0"/>
              <a:t>S=1/2 </a:t>
            </a:r>
            <a:r>
              <a:rPr lang="en-US" altLang="ja-JP" dirty="0" smtClean="0"/>
              <a:t>quantum </a:t>
            </a:r>
          </a:p>
          <a:p>
            <a:r>
              <a:rPr kumimoji="1" lang="en-US" altLang="ja-JP" dirty="0" smtClean="0"/>
              <a:t>Heisenberg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model on </a:t>
            </a:r>
            <a:r>
              <a:rPr lang="ja-JP" altLang="en-US" dirty="0" smtClean="0"/>
              <a:t>△</a:t>
            </a:r>
            <a:r>
              <a:rPr lang="en-US" altLang="ja-JP" dirty="0" smtClean="0"/>
              <a:t>-lattice  ??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9905" y="2748545"/>
            <a:ext cx="229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Based on Review by </a:t>
            </a:r>
          </a:p>
          <a:p>
            <a:r>
              <a:rPr lang="en-US" altLang="ja-JP" dirty="0" smtClean="0"/>
              <a:t>Balents, Nature (2010)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29081" y="836712"/>
            <a:ext cx="7239263" cy="1584176"/>
            <a:chOff x="429081" y="836712"/>
            <a:chExt cx="7239263" cy="158417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187624" y="908720"/>
              <a:ext cx="379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Integer/Fractional Quantum Hall  state</a:t>
              </a:r>
              <a:endParaRPr kumimoji="1" lang="ja-JP" altLang="en-US" dirty="0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1187624" y="1327701"/>
              <a:ext cx="5006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Topological insulator (quantum spin Hall insulator)</a:t>
              </a:r>
              <a:endParaRPr kumimoji="1" lang="ja-JP" altLang="en-US" dirty="0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1204714" y="1772816"/>
              <a:ext cx="22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341BF1"/>
                  </a:solidFill>
                </a:rPr>
                <a:t>Quantum spin liquid </a:t>
              </a:r>
              <a:endParaRPr kumimoji="1" lang="ja-JP" altLang="en-US" b="1" dirty="0">
                <a:solidFill>
                  <a:srgbClr val="341BF1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194234" y="1774557"/>
              <a:ext cx="4474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; a quantum spin state which </a:t>
              </a:r>
              <a:r>
                <a:rPr lang="en-US" altLang="ja-JP" b="1" i="1" dirty="0" smtClean="0"/>
                <a:t>does not show </a:t>
              </a:r>
            </a:p>
            <a:p>
              <a:r>
                <a:rPr lang="en-US" altLang="ja-JP" b="1" i="1" dirty="0"/>
                <a:t> </a:t>
              </a:r>
              <a:r>
                <a:rPr lang="en-US" altLang="ja-JP" b="1" i="1" dirty="0" smtClean="0"/>
                <a:t> any kind of ordering </a:t>
              </a:r>
              <a:r>
                <a:rPr lang="en-US" altLang="ja-JP" dirty="0" smtClean="0"/>
                <a:t>down to T=0.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29081" y="836712"/>
              <a:ext cx="614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b="1" dirty="0" smtClean="0"/>
                <a:t>e.g.</a:t>
              </a:r>
              <a:endParaRPr kumimoji="1" lang="ja-JP" alt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175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84" grpId="0"/>
      <p:bldP spid="151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6512" y="548680"/>
            <a:ext cx="4578211" cy="3006687"/>
            <a:chOff x="35496" y="3950705"/>
            <a:chExt cx="4578211" cy="3006687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55" y="4100745"/>
              <a:ext cx="3723925" cy="2677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直線矢印コネクタ 32"/>
            <p:cNvCxnSpPr/>
            <p:nvPr/>
          </p:nvCxnSpPr>
          <p:spPr>
            <a:xfrm>
              <a:off x="815971" y="6634227"/>
              <a:ext cx="37977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リーフォーム 33"/>
            <p:cNvSpPr/>
            <p:nvPr/>
          </p:nvSpPr>
          <p:spPr>
            <a:xfrm>
              <a:off x="882621" y="4105935"/>
              <a:ext cx="3405188" cy="481013"/>
            </a:xfrm>
            <a:custGeom>
              <a:avLst/>
              <a:gdLst>
                <a:gd name="connsiteX0" fmla="*/ 0 w 3405188"/>
                <a:gd name="connsiteY0" fmla="*/ 9525 h 481013"/>
                <a:gd name="connsiteX1" fmla="*/ 4763 w 3405188"/>
                <a:gd name="connsiteY1" fmla="*/ 471488 h 481013"/>
                <a:gd name="connsiteX2" fmla="*/ 57150 w 3405188"/>
                <a:gd name="connsiteY2" fmla="*/ 466725 h 481013"/>
                <a:gd name="connsiteX3" fmla="*/ 114300 w 3405188"/>
                <a:gd name="connsiteY3" fmla="*/ 428625 h 481013"/>
                <a:gd name="connsiteX4" fmla="*/ 166688 w 3405188"/>
                <a:gd name="connsiteY4" fmla="*/ 376238 h 481013"/>
                <a:gd name="connsiteX5" fmla="*/ 214313 w 3405188"/>
                <a:gd name="connsiteY5" fmla="*/ 319088 h 481013"/>
                <a:gd name="connsiteX6" fmla="*/ 271463 w 3405188"/>
                <a:gd name="connsiteY6" fmla="*/ 252413 h 481013"/>
                <a:gd name="connsiteX7" fmla="*/ 323850 w 3405188"/>
                <a:gd name="connsiteY7" fmla="*/ 304800 h 481013"/>
                <a:gd name="connsiteX8" fmla="*/ 381000 w 3405188"/>
                <a:gd name="connsiteY8" fmla="*/ 371475 h 481013"/>
                <a:gd name="connsiteX9" fmla="*/ 442913 w 3405188"/>
                <a:gd name="connsiteY9" fmla="*/ 433388 h 481013"/>
                <a:gd name="connsiteX10" fmla="*/ 509588 w 3405188"/>
                <a:gd name="connsiteY10" fmla="*/ 476250 h 481013"/>
                <a:gd name="connsiteX11" fmla="*/ 590550 w 3405188"/>
                <a:gd name="connsiteY11" fmla="*/ 481013 h 481013"/>
                <a:gd name="connsiteX12" fmla="*/ 671513 w 3405188"/>
                <a:gd name="connsiteY12" fmla="*/ 442913 h 481013"/>
                <a:gd name="connsiteX13" fmla="*/ 747713 w 3405188"/>
                <a:gd name="connsiteY13" fmla="*/ 361950 h 481013"/>
                <a:gd name="connsiteX14" fmla="*/ 804863 w 3405188"/>
                <a:gd name="connsiteY14" fmla="*/ 285750 h 481013"/>
                <a:gd name="connsiteX15" fmla="*/ 847725 w 3405188"/>
                <a:gd name="connsiteY15" fmla="*/ 257175 h 481013"/>
                <a:gd name="connsiteX16" fmla="*/ 900113 w 3405188"/>
                <a:gd name="connsiteY16" fmla="*/ 300038 h 481013"/>
                <a:gd name="connsiteX17" fmla="*/ 962025 w 3405188"/>
                <a:gd name="connsiteY17" fmla="*/ 390525 h 481013"/>
                <a:gd name="connsiteX18" fmla="*/ 1052513 w 3405188"/>
                <a:gd name="connsiteY18" fmla="*/ 466725 h 481013"/>
                <a:gd name="connsiteX19" fmla="*/ 1128713 w 3405188"/>
                <a:gd name="connsiteY19" fmla="*/ 481013 h 481013"/>
                <a:gd name="connsiteX20" fmla="*/ 1233488 w 3405188"/>
                <a:gd name="connsiteY20" fmla="*/ 466725 h 481013"/>
                <a:gd name="connsiteX21" fmla="*/ 1347788 w 3405188"/>
                <a:gd name="connsiteY21" fmla="*/ 395288 h 481013"/>
                <a:gd name="connsiteX22" fmla="*/ 1438275 w 3405188"/>
                <a:gd name="connsiteY22" fmla="*/ 314325 h 481013"/>
                <a:gd name="connsiteX23" fmla="*/ 1524000 w 3405188"/>
                <a:gd name="connsiteY23" fmla="*/ 214313 h 481013"/>
                <a:gd name="connsiteX24" fmla="*/ 1619250 w 3405188"/>
                <a:gd name="connsiteY24" fmla="*/ 109538 h 481013"/>
                <a:gd name="connsiteX25" fmla="*/ 1681163 w 3405188"/>
                <a:gd name="connsiteY25" fmla="*/ 61913 h 481013"/>
                <a:gd name="connsiteX26" fmla="*/ 1695450 w 3405188"/>
                <a:gd name="connsiteY26" fmla="*/ 61913 h 481013"/>
                <a:gd name="connsiteX27" fmla="*/ 1733550 w 3405188"/>
                <a:gd name="connsiteY27" fmla="*/ 71438 h 481013"/>
                <a:gd name="connsiteX28" fmla="*/ 1838325 w 3405188"/>
                <a:gd name="connsiteY28" fmla="*/ 185738 h 481013"/>
                <a:gd name="connsiteX29" fmla="*/ 1943100 w 3405188"/>
                <a:gd name="connsiteY29" fmla="*/ 300038 h 481013"/>
                <a:gd name="connsiteX30" fmla="*/ 2047875 w 3405188"/>
                <a:gd name="connsiteY30" fmla="*/ 395288 h 481013"/>
                <a:gd name="connsiteX31" fmla="*/ 2143125 w 3405188"/>
                <a:gd name="connsiteY31" fmla="*/ 452438 h 481013"/>
                <a:gd name="connsiteX32" fmla="*/ 2243138 w 3405188"/>
                <a:gd name="connsiteY32" fmla="*/ 481013 h 481013"/>
                <a:gd name="connsiteX33" fmla="*/ 2290763 w 3405188"/>
                <a:gd name="connsiteY33" fmla="*/ 481013 h 481013"/>
                <a:gd name="connsiteX34" fmla="*/ 2338388 w 3405188"/>
                <a:gd name="connsiteY34" fmla="*/ 471488 h 481013"/>
                <a:gd name="connsiteX35" fmla="*/ 2443163 w 3405188"/>
                <a:gd name="connsiteY35" fmla="*/ 423863 h 481013"/>
                <a:gd name="connsiteX36" fmla="*/ 2509838 w 3405188"/>
                <a:gd name="connsiteY36" fmla="*/ 376238 h 481013"/>
                <a:gd name="connsiteX37" fmla="*/ 2566988 w 3405188"/>
                <a:gd name="connsiteY37" fmla="*/ 323850 h 481013"/>
                <a:gd name="connsiteX38" fmla="*/ 2667000 w 3405188"/>
                <a:gd name="connsiteY38" fmla="*/ 219075 h 481013"/>
                <a:gd name="connsiteX39" fmla="*/ 2767013 w 3405188"/>
                <a:gd name="connsiteY39" fmla="*/ 95250 h 481013"/>
                <a:gd name="connsiteX40" fmla="*/ 2833688 w 3405188"/>
                <a:gd name="connsiteY40" fmla="*/ 57150 h 481013"/>
                <a:gd name="connsiteX41" fmla="*/ 2900363 w 3405188"/>
                <a:gd name="connsiteY41" fmla="*/ 90488 h 481013"/>
                <a:gd name="connsiteX42" fmla="*/ 2995613 w 3405188"/>
                <a:gd name="connsiteY42" fmla="*/ 209550 h 481013"/>
                <a:gd name="connsiteX43" fmla="*/ 3043238 w 3405188"/>
                <a:gd name="connsiteY43" fmla="*/ 257175 h 481013"/>
                <a:gd name="connsiteX44" fmla="*/ 3148013 w 3405188"/>
                <a:gd name="connsiteY44" fmla="*/ 361950 h 481013"/>
                <a:gd name="connsiteX45" fmla="*/ 3219450 w 3405188"/>
                <a:gd name="connsiteY45" fmla="*/ 419100 h 481013"/>
                <a:gd name="connsiteX46" fmla="*/ 3271838 w 3405188"/>
                <a:gd name="connsiteY46" fmla="*/ 447675 h 481013"/>
                <a:gd name="connsiteX47" fmla="*/ 3352800 w 3405188"/>
                <a:gd name="connsiteY47" fmla="*/ 476250 h 481013"/>
                <a:gd name="connsiteX48" fmla="*/ 3405188 w 3405188"/>
                <a:gd name="connsiteY48" fmla="*/ 481013 h 481013"/>
                <a:gd name="connsiteX49" fmla="*/ 3405188 w 3405188"/>
                <a:gd name="connsiteY49" fmla="*/ 0 h 481013"/>
                <a:gd name="connsiteX50" fmla="*/ 0 w 3405188"/>
                <a:gd name="connsiteY50" fmla="*/ 9525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5188" h="481013">
                  <a:moveTo>
                    <a:pt x="0" y="9525"/>
                  </a:moveTo>
                  <a:cubicBezTo>
                    <a:pt x="1588" y="163513"/>
                    <a:pt x="3175" y="317500"/>
                    <a:pt x="4763" y="471488"/>
                  </a:cubicBezTo>
                  <a:lnTo>
                    <a:pt x="57150" y="466725"/>
                  </a:lnTo>
                  <a:lnTo>
                    <a:pt x="114300" y="428625"/>
                  </a:lnTo>
                  <a:lnTo>
                    <a:pt x="166688" y="376238"/>
                  </a:lnTo>
                  <a:lnTo>
                    <a:pt x="214313" y="319088"/>
                  </a:lnTo>
                  <a:lnTo>
                    <a:pt x="271463" y="252413"/>
                  </a:lnTo>
                  <a:lnTo>
                    <a:pt x="323850" y="304800"/>
                  </a:lnTo>
                  <a:lnTo>
                    <a:pt x="381000" y="371475"/>
                  </a:lnTo>
                  <a:lnTo>
                    <a:pt x="442913" y="433388"/>
                  </a:lnTo>
                  <a:lnTo>
                    <a:pt x="509588" y="476250"/>
                  </a:lnTo>
                  <a:lnTo>
                    <a:pt x="590550" y="481013"/>
                  </a:lnTo>
                  <a:lnTo>
                    <a:pt x="671513" y="442913"/>
                  </a:lnTo>
                  <a:lnTo>
                    <a:pt x="747713" y="361950"/>
                  </a:lnTo>
                  <a:lnTo>
                    <a:pt x="804863" y="285750"/>
                  </a:lnTo>
                  <a:lnTo>
                    <a:pt x="847725" y="257175"/>
                  </a:lnTo>
                  <a:lnTo>
                    <a:pt x="900113" y="300038"/>
                  </a:lnTo>
                  <a:lnTo>
                    <a:pt x="962025" y="390525"/>
                  </a:lnTo>
                  <a:lnTo>
                    <a:pt x="1052513" y="466725"/>
                  </a:lnTo>
                  <a:lnTo>
                    <a:pt x="1128713" y="481013"/>
                  </a:lnTo>
                  <a:lnTo>
                    <a:pt x="1233488" y="466725"/>
                  </a:lnTo>
                  <a:lnTo>
                    <a:pt x="1347788" y="395288"/>
                  </a:lnTo>
                  <a:lnTo>
                    <a:pt x="1438275" y="314325"/>
                  </a:lnTo>
                  <a:lnTo>
                    <a:pt x="1524000" y="214313"/>
                  </a:lnTo>
                  <a:lnTo>
                    <a:pt x="1619250" y="109538"/>
                  </a:lnTo>
                  <a:lnTo>
                    <a:pt x="1681163" y="61913"/>
                  </a:lnTo>
                  <a:lnTo>
                    <a:pt x="1695450" y="61913"/>
                  </a:lnTo>
                  <a:lnTo>
                    <a:pt x="1733550" y="71438"/>
                  </a:lnTo>
                  <a:lnTo>
                    <a:pt x="1838325" y="185738"/>
                  </a:lnTo>
                  <a:lnTo>
                    <a:pt x="1943100" y="300038"/>
                  </a:lnTo>
                  <a:lnTo>
                    <a:pt x="2047875" y="395288"/>
                  </a:lnTo>
                  <a:lnTo>
                    <a:pt x="2143125" y="452438"/>
                  </a:lnTo>
                  <a:lnTo>
                    <a:pt x="2243138" y="481013"/>
                  </a:lnTo>
                  <a:lnTo>
                    <a:pt x="2290763" y="481013"/>
                  </a:lnTo>
                  <a:lnTo>
                    <a:pt x="2338388" y="471488"/>
                  </a:lnTo>
                  <a:lnTo>
                    <a:pt x="2443163" y="423863"/>
                  </a:lnTo>
                  <a:lnTo>
                    <a:pt x="2509838" y="376238"/>
                  </a:lnTo>
                  <a:lnTo>
                    <a:pt x="2566988" y="323850"/>
                  </a:lnTo>
                  <a:lnTo>
                    <a:pt x="2667000" y="219075"/>
                  </a:lnTo>
                  <a:lnTo>
                    <a:pt x="2767013" y="95250"/>
                  </a:lnTo>
                  <a:lnTo>
                    <a:pt x="2833688" y="57150"/>
                  </a:lnTo>
                  <a:lnTo>
                    <a:pt x="2900363" y="90488"/>
                  </a:lnTo>
                  <a:lnTo>
                    <a:pt x="2995613" y="209550"/>
                  </a:lnTo>
                  <a:lnTo>
                    <a:pt x="3043238" y="257175"/>
                  </a:lnTo>
                  <a:lnTo>
                    <a:pt x="3148013" y="361950"/>
                  </a:lnTo>
                  <a:lnTo>
                    <a:pt x="3219450" y="419100"/>
                  </a:lnTo>
                  <a:lnTo>
                    <a:pt x="3271838" y="447675"/>
                  </a:lnTo>
                  <a:lnTo>
                    <a:pt x="3352800" y="476250"/>
                  </a:lnTo>
                  <a:lnTo>
                    <a:pt x="3405188" y="481013"/>
                  </a:lnTo>
                  <a:lnTo>
                    <a:pt x="3405188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>
                <a:lumMod val="8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79456" y="6667074"/>
              <a:ext cx="3816424" cy="225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 rot="5400000">
              <a:off x="-614922" y="5210363"/>
              <a:ext cx="2745211" cy="225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5496" y="5050051"/>
              <a:ext cx="38183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500" i="1" dirty="0" smtClean="0">
                  <a:latin typeface="Symbol" pitchFamily="18" charset="2"/>
                </a:rPr>
                <a:t>e</a:t>
              </a:r>
              <a:endParaRPr kumimoji="1" lang="ja-JP" altLang="en-US" sz="3500" i="1" dirty="0"/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V="1">
              <a:off x="857781" y="3988472"/>
              <a:ext cx="0" cy="26457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599947" y="6624935"/>
              <a:ext cx="54373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 smtClean="0"/>
                <a:t>(0,0)</a:t>
              </a:r>
              <a:endParaRPr kumimoji="1" lang="ja-JP" altLang="en-US" sz="15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691426" y="6634227"/>
              <a:ext cx="63671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 smtClean="0"/>
                <a:t>(</a:t>
              </a:r>
              <a:r>
                <a:rPr kumimoji="1" lang="en-US" altLang="ja-JP" sz="1500" dirty="0" err="1" smtClean="0"/>
                <a:t>Pi,Pi</a:t>
              </a:r>
              <a:r>
                <a:rPr kumimoji="1" lang="en-US" altLang="ja-JP" sz="1500" dirty="0" smtClean="0"/>
                <a:t>)</a:t>
              </a:r>
              <a:endParaRPr kumimoji="1" lang="ja-JP" altLang="en-US" sz="15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890041" y="6624935"/>
              <a:ext cx="5902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 smtClean="0"/>
                <a:t>(Pi,0)</a:t>
              </a:r>
              <a:endParaRPr kumimoji="1" lang="ja-JP" altLang="en-US" sz="15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014918" y="6624935"/>
              <a:ext cx="54373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 smtClean="0"/>
                <a:t>(0,0)</a:t>
              </a:r>
              <a:endParaRPr kumimoji="1" lang="ja-JP" altLang="en-US" sz="15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59657" y="5976863"/>
              <a:ext cx="4283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/>
                <a:t>0.1</a:t>
              </a:r>
              <a:endParaRPr kumimoji="1" lang="ja-JP" altLang="en-US" sz="15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59657" y="5472807"/>
              <a:ext cx="4283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/>
                <a:t>0.2</a:t>
              </a:r>
              <a:endParaRPr kumimoji="1" lang="ja-JP" altLang="en-US" sz="15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459657" y="4978043"/>
              <a:ext cx="4283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/>
                <a:t>0.3</a:t>
              </a:r>
              <a:endParaRPr kumimoji="1" lang="ja-JP" altLang="en-US" sz="15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55931" y="4464695"/>
              <a:ext cx="4283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/>
                <a:t>0.4</a:t>
              </a:r>
              <a:endParaRPr kumimoji="1" lang="ja-JP" altLang="en-US" sz="15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59657" y="4006806"/>
              <a:ext cx="4283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/>
                <a:t>0.5</a:t>
              </a:r>
              <a:endParaRPr kumimoji="1" lang="ja-JP" altLang="en-US" sz="1500" dirty="0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1930371" y="6375807"/>
              <a:ext cx="179514" cy="248497"/>
            </a:xfrm>
            <a:custGeom>
              <a:avLst/>
              <a:gdLst>
                <a:gd name="connsiteX0" fmla="*/ 0 w 179514"/>
                <a:gd name="connsiteY0" fmla="*/ 0 h 248497"/>
                <a:gd name="connsiteX1" fmla="*/ 28049 w 179514"/>
                <a:gd name="connsiteY1" fmla="*/ 100976 h 248497"/>
                <a:gd name="connsiteX2" fmla="*/ 44879 w 179514"/>
                <a:gd name="connsiteY2" fmla="*/ 162684 h 248497"/>
                <a:gd name="connsiteX3" fmla="*/ 78537 w 179514"/>
                <a:gd name="connsiteY3" fmla="*/ 241222 h 248497"/>
                <a:gd name="connsiteX4" fmla="*/ 78537 w 179514"/>
                <a:gd name="connsiteY4" fmla="*/ 241222 h 248497"/>
                <a:gd name="connsiteX5" fmla="*/ 78537 w 179514"/>
                <a:gd name="connsiteY5" fmla="*/ 246832 h 248497"/>
                <a:gd name="connsiteX6" fmla="*/ 106587 w 179514"/>
                <a:gd name="connsiteY6" fmla="*/ 207563 h 248497"/>
                <a:gd name="connsiteX7" fmla="*/ 134636 w 179514"/>
                <a:gd name="connsiteY7" fmla="*/ 145855 h 248497"/>
                <a:gd name="connsiteX8" fmla="*/ 157075 w 179514"/>
                <a:gd name="connsiteY8" fmla="*/ 78537 h 248497"/>
                <a:gd name="connsiteX9" fmla="*/ 179514 w 179514"/>
                <a:gd name="connsiteY9" fmla="*/ 11219 h 2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14" h="248497">
                  <a:moveTo>
                    <a:pt x="0" y="0"/>
                  </a:moveTo>
                  <a:lnTo>
                    <a:pt x="28049" y="100976"/>
                  </a:lnTo>
                  <a:cubicBezTo>
                    <a:pt x="35529" y="128090"/>
                    <a:pt x="36464" y="139310"/>
                    <a:pt x="44879" y="162684"/>
                  </a:cubicBezTo>
                  <a:cubicBezTo>
                    <a:pt x="53294" y="186058"/>
                    <a:pt x="78537" y="241222"/>
                    <a:pt x="78537" y="241222"/>
                  </a:cubicBezTo>
                  <a:lnTo>
                    <a:pt x="78537" y="241222"/>
                  </a:lnTo>
                  <a:cubicBezTo>
                    <a:pt x="78537" y="242157"/>
                    <a:pt x="73862" y="252442"/>
                    <a:pt x="78537" y="246832"/>
                  </a:cubicBezTo>
                  <a:cubicBezTo>
                    <a:pt x="83212" y="241222"/>
                    <a:pt x="97237" y="224392"/>
                    <a:pt x="106587" y="207563"/>
                  </a:cubicBezTo>
                  <a:cubicBezTo>
                    <a:pt x="115937" y="190734"/>
                    <a:pt x="126221" y="167359"/>
                    <a:pt x="134636" y="145855"/>
                  </a:cubicBezTo>
                  <a:cubicBezTo>
                    <a:pt x="143051" y="124351"/>
                    <a:pt x="157075" y="78537"/>
                    <a:pt x="157075" y="78537"/>
                  </a:cubicBezTo>
                  <a:lnTo>
                    <a:pt x="179514" y="11219"/>
                  </a:lnTo>
                </a:path>
              </a:pathLst>
            </a:custGeom>
            <a:ln w="60325">
              <a:solidFill>
                <a:schemeClr val="accent1">
                  <a:shade val="95000"/>
                  <a:satMod val="105000"/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572000" y="909881"/>
            <a:ext cx="42979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 of t</a:t>
            </a:r>
            <a:r>
              <a:rPr kumimoji="1" lang="en-US" altLang="ja-JP" dirty="0" smtClean="0"/>
              <a:t>wo other gapped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T-modes </a:t>
            </a:r>
            <a:r>
              <a:rPr lang="en-US" altLang="ja-JP" dirty="0"/>
              <a:t>v</a:t>
            </a:r>
            <a:r>
              <a:rPr lang="en-US" altLang="ja-JP" dirty="0" smtClean="0"/>
              <a:t>anish. </a:t>
            </a:r>
          </a:p>
          <a:p>
            <a:endParaRPr kumimoji="1" lang="en-US" altLang="ja-JP" sz="200" dirty="0" smtClean="0"/>
          </a:p>
          <a:p>
            <a:endParaRPr kumimoji="1" lang="en-US" altLang="ja-JP" sz="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63" y="3639497"/>
            <a:ext cx="41624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427984" y="5877272"/>
            <a:ext cx="412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 </a:t>
            </a:r>
            <a:r>
              <a:rPr lang="en-US" altLang="ja-JP" dirty="0" smtClean="0"/>
              <a:t>Consistent wit the `confinement effect’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postulated in the U(1) planar phase.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44624"/>
            <a:ext cx="3405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/>
              <a:t>Energy spectra of `T-modes</a:t>
            </a:r>
            <a:r>
              <a:rPr kumimoji="1" lang="en-US" altLang="ja-JP" dirty="0" smtClean="0"/>
              <a:t>’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643697" y="2771636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J</a:t>
            </a:r>
            <a:r>
              <a:rPr lang="en-US" altLang="ja-JP" baseline="-25000" dirty="0"/>
              <a:t>2</a:t>
            </a:r>
            <a:r>
              <a:rPr lang="en-US" altLang="ja-JP" dirty="0"/>
              <a:t> </a:t>
            </a:r>
            <a:r>
              <a:rPr lang="en-US" altLang="ja-JP" dirty="0" smtClean="0"/>
              <a:t>= </a:t>
            </a:r>
            <a:r>
              <a:rPr lang="en-US" altLang="ja-JP" dirty="0"/>
              <a:t>J</a:t>
            </a:r>
            <a:r>
              <a:rPr lang="en-US" altLang="ja-JP" baseline="-25000" dirty="0"/>
              <a:t>c2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643697" y="2780928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J</a:t>
            </a:r>
            <a:r>
              <a:rPr lang="en-US" altLang="ja-JP" baseline="-25000" dirty="0"/>
              <a:t>2</a:t>
            </a:r>
            <a:r>
              <a:rPr lang="en-US" altLang="ja-JP" dirty="0"/>
              <a:t> &lt;</a:t>
            </a:r>
            <a:r>
              <a:rPr lang="en-US" altLang="ja-JP" dirty="0" smtClean="0"/>
              <a:t> </a:t>
            </a:r>
            <a:r>
              <a:rPr lang="en-US" altLang="ja-JP" dirty="0"/>
              <a:t>J</a:t>
            </a:r>
            <a:r>
              <a:rPr lang="en-US" altLang="ja-JP" baseline="-25000" dirty="0"/>
              <a:t>c2</a:t>
            </a:r>
            <a:endParaRPr lang="ja-JP" altLang="en-US" dirty="0"/>
          </a:p>
        </p:txBody>
      </p:sp>
      <p:sp>
        <p:nvSpPr>
          <p:cNvPr id="13" name="フリーフォーム 12"/>
          <p:cNvSpPr/>
          <p:nvPr/>
        </p:nvSpPr>
        <p:spPr>
          <a:xfrm>
            <a:off x="1456416" y="2674961"/>
            <a:ext cx="955344" cy="559558"/>
          </a:xfrm>
          <a:custGeom>
            <a:avLst/>
            <a:gdLst>
              <a:gd name="connsiteX0" fmla="*/ 0 w 955344"/>
              <a:gd name="connsiteY0" fmla="*/ 0 h 559558"/>
              <a:gd name="connsiteX1" fmla="*/ 286603 w 955344"/>
              <a:gd name="connsiteY1" fmla="*/ 545911 h 559558"/>
              <a:gd name="connsiteX2" fmla="*/ 750627 w 955344"/>
              <a:gd name="connsiteY2" fmla="*/ 559558 h 559558"/>
              <a:gd name="connsiteX3" fmla="*/ 955344 w 955344"/>
              <a:gd name="connsiteY3" fmla="*/ 54591 h 55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4" h="559558">
                <a:moveTo>
                  <a:pt x="0" y="0"/>
                </a:moveTo>
                <a:lnTo>
                  <a:pt x="286603" y="545911"/>
                </a:lnTo>
                <a:lnTo>
                  <a:pt x="750627" y="559558"/>
                </a:lnTo>
                <a:lnTo>
                  <a:pt x="955344" y="54591"/>
                </a:lnTo>
              </a:path>
            </a:pathLst>
          </a:custGeom>
          <a:ln w="152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1711104" y="3299836"/>
            <a:ext cx="484632" cy="4892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690480" y="1475492"/>
            <a:ext cx="324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ym typeface="Wingdings" pitchFamily="2" charset="2"/>
              </a:rPr>
              <a:t> Bose-Einstein </a:t>
            </a:r>
            <a:r>
              <a:rPr lang="en-US" altLang="ja-JP" dirty="0" smtClean="0">
                <a:sym typeface="Wingdings" pitchFamily="2" charset="2"/>
              </a:rPr>
              <a:t>condensation. </a:t>
            </a:r>
            <a:endParaRPr lang="en-US" altLang="ja-JP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507448" y="2945507"/>
            <a:ext cx="2571750" cy="1851645"/>
            <a:chOff x="507448" y="4365104"/>
            <a:chExt cx="2571750" cy="1851645"/>
          </a:xfrm>
        </p:grpSpPr>
        <p:sp>
          <p:nvSpPr>
            <p:cNvPr id="16" name="円/楕円 15"/>
            <p:cNvSpPr/>
            <p:nvPr/>
          </p:nvSpPr>
          <p:spPr>
            <a:xfrm>
              <a:off x="1547664" y="4365104"/>
              <a:ext cx="780475" cy="5559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48" y="5445224"/>
              <a:ext cx="2571750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曲線コネクタ 19"/>
            <p:cNvCxnSpPr/>
            <p:nvPr/>
          </p:nvCxnSpPr>
          <p:spPr>
            <a:xfrm rot="5400000">
              <a:off x="1272754" y="5026298"/>
              <a:ext cx="784915" cy="484985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/>
          <p:cNvGrpSpPr/>
          <p:nvPr/>
        </p:nvGrpSpPr>
        <p:grpSpPr>
          <a:xfrm>
            <a:off x="539552" y="4313659"/>
            <a:ext cx="4065472" cy="1779637"/>
            <a:chOff x="539552" y="4313659"/>
            <a:chExt cx="4065472" cy="1779637"/>
          </a:xfrm>
        </p:grpSpPr>
        <p:sp>
          <p:nvSpPr>
            <p:cNvPr id="22" name="円/楕円 21"/>
            <p:cNvSpPr/>
            <p:nvPr/>
          </p:nvSpPr>
          <p:spPr>
            <a:xfrm>
              <a:off x="2699792" y="4313659"/>
              <a:ext cx="390972" cy="4013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9552" y="4892967"/>
              <a:ext cx="40654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/>
                <a:buChar char="è"/>
              </a:pPr>
              <a:r>
                <a:rPr kumimoji="1" lang="en-US" altLang="ja-JP" dirty="0" smtClean="0">
                  <a:sym typeface="Wingdings" pitchFamily="2" charset="2"/>
                </a:rPr>
                <a:t>Condensation of z-component </a:t>
              </a:r>
            </a:p>
            <a:p>
              <a:r>
                <a:rPr lang="en-US" altLang="ja-JP" dirty="0">
                  <a:sym typeface="Wingdings" pitchFamily="2" charset="2"/>
                </a:rPr>
                <a:t> </a:t>
              </a:r>
              <a:r>
                <a:rPr lang="en-US" altLang="ja-JP" dirty="0" smtClean="0">
                  <a:sym typeface="Wingdings" pitchFamily="2" charset="2"/>
                </a:rPr>
                <a:t>     of the spin-triplet D-vector breaks  </a:t>
              </a:r>
            </a:p>
            <a:p>
              <a:r>
                <a:rPr lang="en-US" altLang="ja-JP" dirty="0">
                  <a:sym typeface="Wingdings" pitchFamily="2" charset="2"/>
                </a:rPr>
                <a:t> </a:t>
              </a:r>
              <a:r>
                <a:rPr lang="en-US" altLang="ja-JP" dirty="0" smtClean="0">
                  <a:sym typeface="Wingdings" pitchFamily="2" charset="2"/>
                </a:rPr>
                <a:t>     the global spin-rotational symmetry   </a:t>
              </a:r>
            </a:p>
            <a:p>
              <a:r>
                <a:rPr lang="en-US" altLang="ja-JP" dirty="0">
                  <a:sym typeface="Wingdings" pitchFamily="2" charset="2"/>
                </a:rPr>
                <a:t> </a:t>
              </a:r>
              <a:r>
                <a:rPr lang="en-US" altLang="ja-JP" dirty="0" smtClean="0">
                  <a:sym typeface="Wingdings" pitchFamily="2" charset="2"/>
                </a:rPr>
                <a:t>     at (π,π).</a:t>
              </a: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4932040" y="2924944"/>
            <a:ext cx="354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# Translational  symmetry is broken.</a:t>
            </a:r>
            <a:endParaRPr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4546570" y="1916832"/>
            <a:ext cx="3985870" cy="1006371"/>
            <a:chOff x="4546570" y="1916832"/>
            <a:chExt cx="3985870" cy="100637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898432" y="2276872"/>
              <a:ext cx="36340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# Staggered magnetization becomes </a:t>
              </a:r>
            </a:p>
            <a:p>
              <a:r>
                <a:rPr lang="en-US" altLang="ja-JP" dirty="0" smtClean="0"/>
                <a:t>    n</a:t>
              </a:r>
              <a:r>
                <a:rPr kumimoji="1" lang="en-US" altLang="ja-JP" dirty="0" smtClean="0"/>
                <a:t>o longer </a:t>
              </a:r>
              <a:r>
                <a:rPr lang="en-US" altLang="ja-JP" dirty="0" smtClean="0"/>
                <a:t>Conserved. 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546570" y="1916832"/>
              <a:ext cx="271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u="sng" dirty="0" smtClean="0"/>
                <a:t>Nature of U(1) planar state</a:t>
              </a:r>
              <a:endParaRPr kumimoji="1" lang="ja-JP" altLang="en-US" u="sng" dirty="0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238894" y="6187777"/>
            <a:ext cx="3829050" cy="409575"/>
            <a:chOff x="238894" y="6187777"/>
            <a:chExt cx="3829050" cy="409575"/>
          </a:xfrm>
        </p:grpSpPr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94" y="6187777"/>
              <a:ext cx="382905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9" name="直線コネクタ 48"/>
            <p:cNvCxnSpPr/>
            <p:nvPr/>
          </p:nvCxnSpPr>
          <p:spPr>
            <a:xfrm flipV="1">
              <a:off x="1403648" y="6309320"/>
              <a:ext cx="124776" cy="2047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正方形/長方形 51"/>
          <p:cNvSpPr/>
          <p:nvPr/>
        </p:nvSpPr>
        <p:spPr>
          <a:xfrm>
            <a:off x="6491113" y="3501445"/>
            <a:ext cx="392162" cy="347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588224" y="44624"/>
            <a:ext cx="2147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Yunoki</a:t>
            </a:r>
            <a:r>
              <a:rPr lang="en-US" altLang="ja-JP" dirty="0" smtClean="0"/>
              <a:t> and </a:t>
            </a:r>
          </a:p>
          <a:p>
            <a:endParaRPr lang="en-US" altLang="ja-JP" sz="200" dirty="0"/>
          </a:p>
          <a:p>
            <a:endParaRPr lang="en-US" altLang="ja-JP" sz="200" dirty="0" smtClean="0"/>
          </a:p>
          <a:p>
            <a:r>
              <a:rPr lang="en-US" altLang="ja-JP" dirty="0" err="1" smtClean="0"/>
              <a:t>Momoi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to be posted</a:t>
            </a:r>
          </a:p>
        </p:txBody>
      </p:sp>
      <p:grpSp>
        <p:nvGrpSpPr>
          <p:cNvPr id="54" name="グループ化 53"/>
          <p:cNvGrpSpPr/>
          <p:nvPr/>
        </p:nvGrpSpPr>
        <p:grpSpPr>
          <a:xfrm>
            <a:off x="467544" y="526097"/>
            <a:ext cx="4074155" cy="3118927"/>
            <a:chOff x="908720" y="4355976"/>
            <a:chExt cx="5897847" cy="4461401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940" y="4664983"/>
              <a:ext cx="5341770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6" name="直線コネクタ 55"/>
            <p:cNvCxnSpPr/>
            <p:nvPr/>
          </p:nvCxnSpPr>
          <p:spPr>
            <a:xfrm flipV="1">
              <a:off x="1401215" y="8244408"/>
              <a:ext cx="5405352" cy="3031"/>
            </a:xfrm>
            <a:prstGeom prst="line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1401215" y="4442302"/>
              <a:ext cx="0" cy="3805136"/>
            </a:xfrm>
            <a:prstGeom prst="line">
              <a:avLst/>
            </a:prstGeom>
            <a:ln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フリーフォーム 57"/>
            <p:cNvSpPr/>
            <p:nvPr/>
          </p:nvSpPr>
          <p:spPr>
            <a:xfrm>
              <a:off x="1487396" y="4637314"/>
              <a:ext cx="4946073" cy="1359725"/>
            </a:xfrm>
            <a:custGeom>
              <a:avLst/>
              <a:gdLst>
                <a:gd name="connsiteX0" fmla="*/ 5938 w 4946073"/>
                <a:gd name="connsiteY0" fmla="*/ 11876 h 1359725"/>
                <a:gd name="connsiteX1" fmla="*/ 0 w 4946073"/>
                <a:gd name="connsiteY1" fmla="*/ 1347850 h 1359725"/>
                <a:gd name="connsiteX2" fmla="*/ 83128 w 4946073"/>
                <a:gd name="connsiteY2" fmla="*/ 1306286 h 1359725"/>
                <a:gd name="connsiteX3" fmla="*/ 178130 w 4946073"/>
                <a:gd name="connsiteY3" fmla="*/ 1145969 h 1359725"/>
                <a:gd name="connsiteX4" fmla="*/ 255320 w 4946073"/>
                <a:gd name="connsiteY4" fmla="*/ 967839 h 1359725"/>
                <a:gd name="connsiteX5" fmla="*/ 326572 w 4946073"/>
                <a:gd name="connsiteY5" fmla="*/ 742208 h 1359725"/>
                <a:gd name="connsiteX6" fmla="*/ 368135 w 4946073"/>
                <a:gd name="connsiteY6" fmla="*/ 629392 h 1359725"/>
                <a:gd name="connsiteX7" fmla="*/ 409699 w 4946073"/>
                <a:gd name="connsiteY7" fmla="*/ 605642 h 1359725"/>
                <a:gd name="connsiteX8" fmla="*/ 469076 w 4946073"/>
                <a:gd name="connsiteY8" fmla="*/ 641268 h 1359725"/>
                <a:gd name="connsiteX9" fmla="*/ 528452 w 4946073"/>
                <a:gd name="connsiteY9" fmla="*/ 843148 h 1359725"/>
                <a:gd name="connsiteX10" fmla="*/ 653143 w 4946073"/>
                <a:gd name="connsiteY10" fmla="*/ 1163782 h 1359725"/>
                <a:gd name="connsiteX11" fmla="*/ 730333 w 4946073"/>
                <a:gd name="connsiteY11" fmla="*/ 1300348 h 1359725"/>
                <a:gd name="connsiteX12" fmla="*/ 789709 w 4946073"/>
                <a:gd name="connsiteY12" fmla="*/ 1347850 h 1359725"/>
                <a:gd name="connsiteX13" fmla="*/ 849086 w 4946073"/>
                <a:gd name="connsiteY13" fmla="*/ 1359725 h 1359725"/>
                <a:gd name="connsiteX14" fmla="*/ 908463 w 4946073"/>
                <a:gd name="connsiteY14" fmla="*/ 1324099 h 1359725"/>
                <a:gd name="connsiteX15" fmla="*/ 991590 w 4946073"/>
                <a:gd name="connsiteY15" fmla="*/ 1181595 h 1359725"/>
                <a:gd name="connsiteX16" fmla="*/ 1062842 w 4946073"/>
                <a:gd name="connsiteY16" fmla="*/ 985652 h 1359725"/>
                <a:gd name="connsiteX17" fmla="*/ 1140031 w 4946073"/>
                <a:gd name="connsiteY17" fmla="*/ 783772 h 1359725"/>
                <a:gd name="connsiteX18" fmla="*/ 1193470 w 4946073"/>
                <a:gd name="connsiteY18" fmla="*/ 629392 h 1359725"/>
                <a:gd name="connsiteX19" fmla="*/ 1235034 w 4946073"/>
                <a:gd name="connsiteY19" fmla="*/ 605642 h 1359725"/>
                <a:gd name="connsiteX20" fmla="*/ 1288473 w 4946073"/>
                <a:gd name="connsiteY20" fmla="*/ 629392 h 1359725"/>
                <a:gd name="connsiteX21" fmla="*/ 1341912 w 4946073"/>
                <a:gd name="connsiteY21" fmla="*/ 795647 h 1359725"/>
                <a:gd name="connsiteX22" fmla="*/ 1425039 w 4946073"/>
                <a:gd name="connsiteY22" fmla="*/ 1021278 h 1359725"/>
                <a:gd name="connsiteX23" fmla="*/ 1466603 w 4946073"/>
                <a:gd name="connsiteY23" fmla="*/ 1122218 h 1359725"/>
                <a:gd name="connsiteX24" fmla="*/ 1537855 w 4946073"/>
                <a:gd name="connsiteY24" fmla="*/ 1264722 h 1359725"/>
                <a:gd name="connsiteX25" fmla="*/ 1620982 w 4946073"/>
                <a:gd name="connsiteY25" fmla="*/ 1347850 h 1359725"/>
                <a:gd name="connsiteX26" fmla="*/ 1668483 w 4946073"/>
                <a:gd name="connsiteY26" fmla="*/ 1347850 h 1359725"/>
                <a:gd name="connsiteX27" fmla="*/ 1751611 w 4946073"/>
                <a:gd name="connsiteY27" fmla="*/ 1312224 h 1359725"/>
                <a:gd name="connsiteX28" fmla="*/ 1852551 w 4946073"/>
                <a:gd name="connsiteY28" fmla="*/ 1211283 h 1359725"/>
                <a:gd name="connsiteX29" fmla="*/ 1971304 w 4946073"/>
                <a:gd name="connsiteY29" fmla="*/ 1021278 h 1359725"/>
                <a:gd name="connsiteX30" fmla="*/ 2090057 w 4946073"/>
                <a:gd name="connsiteY30" fmla="*/ 754083 h 1359725"/>
                <a:gd name="connsiteX31" fmla="*/ 2256312 w 4946073"/>
                <a:gd name="connsiteY31" fmla="*/ 338447 h 1359725"/>
                <a:gd name="connsiteX32" fmla="*/ 2363190 w 4946073"/>
                <a:gd name="connsiteY32" fmla="*/ 124691 h 1359725"/>
                <a:gd name="connsiteX33" fmla="*/ 2434442 w 4946073"/>
                <a:gd name="connsiteY33" fmla="*/ 65315 h 1359725"/>
                <a:gd name="connsiteX34" fmla="*/ 2505694 w 4946073"/>
                <a:gd name="connsiteY34" fmla="*/ 65315 h 1359725"/>
                <a:gd name="connsiteX35" fmla="*/ 2594759 w 4946073"/>
                <a:gd name="connsiteY35" fmla="*/ 154380 h 1359725"/>
                <a:gd name="connsiteX36" fmla="*/ 2689761 w 4946073"/>
                <a:gd name="connsiteY36" fmla="*/ 356260 h 1359725"/>
                <a:gd name="connsiteX37" fmla="*/ 2808515 w 4946073"/>
                <a:gd name="connsiteY37" fmla="*/ 641268 h 1359725"/>
                <a:gd name="connsiteX38" fmla="*/ 2873829 w 4946073"/>
                <a:gd name="connsiteY38" fmla="*/ 789709 h 1359725"/>
                <a:gd name="connsiteX39" fmla="*/ 2974769 w 4946073"/>
                <a:gd name="connsiteY39" fmla="*/ 1009403 h 1359725"/>
                <a:gd name="connsiteX40" fmla="*/ 3081647 w 4946073"/>
                <a:gd name="connsiteY40" fmla="*/ 1187533 h 1359725"/>
                <a:gd name="connsiteX41" fmla="*/ 3182587 w 4946073"/>
                <a:gd name="connsiteY41" fmla="*/ 1306286 h 1359725"/>
                <a:gd name="connsiteX42" fmla="*/ 3295403 w 4946073"/>
                <a:gd name="connsiteY42" fmla="*/ 1347850 h 1359725"/>
                <a:gd name="connsiteX43" fmla="*/ 3390406 w 4946073"/>
                <a:gd name="connsiteY43" fmla="*/ 1318161 h 1359725"/>
                <a:gd name="connsiteX44" fmla="*/ 3461657 w 4946073"/>
                <a:gd name="connsiteY44" fmla="*/ 1246909 h 1359725"/>
                <a:gd name="connsiteX45" fmla="*/ 3562598 w 4946073"/>
                <a:gd name="connsiteY45" fmla="*/ 1104405 h 1359725"/>
                <a:gd name="connsiteX46" fmla="*/ 3651663 w 4946073"/>
                <a:gd name="connsiteY46" fmla="*/ 950026 h 1359725"/>
                <a:gd name="connsiteX47" fmla="*/ 3752603 w 4946073"/>
                <a:gd name="connsiteY47" fmla="*/ 730333 h 1359725"/>
                <a:gd name="connsiteX48" fmla="*/ 3817917 w 4946073"/>
                <a:gd name="connsiteY48" fmla="*/ 575954 h 1359725"/>
                <a:gd name="connsiteX49" fmla="*/ 3966359 w 4946073"/>
                <a:gd name="connsiteY49" fmla="*/ 219694 h 1359725"/>
                <a:gd name="connsiteX50" fmla="*/ 4019798 w 4946073"/>
                <a:gd name="connsiteY50" fmla="*/ 118754 h 1359725"/>
                <a:gd name="connsiteX51" fmla="*/ 4096987 w 4946073"/>
                <a:gd name="connsiteY51" fmla="*/ 53439 h 1359725"/>
                <a:gd name="connsiteX52" fmla="*/ 4203865 w 4946073"/>
                <a:gd name="connsiteY52" fmla="*/ 100941 h 1359725"/>
                <a:gd name="connsiteX53" fmla="*/ 4286993 w 4946073"/>
                <a:gd name="connsiteY53" fmla="*/ 237507 h 1359725"/>
                <a:gd name="connsiteX54" fmla="*/ 4393870 w 4946073"/>
                <a:gd name="connsiteY54" fmla="*/ 480951 h 1359725"/>
                <a:gd name="connsiteX55" fmla="*/ 4453247 w 4946073"/>
                <a:gd name="connsiteY55" fmla="*/ 653143 h 1359725"/>
                <a:gd name="connsiteX56" fmla="*/ 4542312 w 4946073"/>
                <a:gd name="connsiteY56" fmla="*/ 849086 h 1359725"/>
                <a:gd name="connsiteX57" fmla="*/ 4655128 w 4946073"/>
                <a:gd name="connsiteY57" fmla="*/ 1068780 h 1359725"/>
                <a:gd name="connsiteX58" fmla="*/ 4738255 w 4946073"/>
                <a:gd name="connsiteY58" fmla="*/ 1199408 h 1359725"/>
                <a:gd name="connsiteX59" fmla="*/ 4803569 w 4946073"/>
                <a:gd name="connsiteY59" fmla="*/ 1282535 h 1359725"/>
                <a:gd name="connsiteX60" fmla="*/ 4862946 w 4946073"/>
                <a:gd name="connsiteY60" fmla="*/ 1330037 h 1359725"/>
                <a:gd name="connsiteX61" fmla="*/ 4946073 w 4946073"/>
                <a:gd name="connsiteY61" fmla="*/ 1347850 h 1359725"/>
                <a:gd name="connsiteX62" fmla="*/ 4946073 w 4946073"/>
                <a:gd name="connsiteY62" fmla="*/ 0 h 1359725"/>
                <a:gd name="connsiteX63" fmla="*/ 5938 w 4946073"/>
                <a:gd name="connsiteY63" fmla="*/ 11876 h 135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946073" h="1359725">
                  <a:moveTo>
                    <a:pt x="5938" y="11876"/>
                  </a:moveTo>
                  <a:cubicBezTo>
                    <a:pt x="3959" y="457201"/>
                    <a:pt x="1979" y="902525"/>
                    <a:pt x="0" y="1347850"/>
                  </a:cubicBezTo>
                  <a:lnTo>
                    <a:pt x="83128" y="1306286"/>
                  </a:lnTo>
                  <a:lnTo>
                    <a:pt x="178130" y="1145969"/>
                  </a:lnTo>
                  <a:lnTo>
                    <a:pt x="255320" y="967839"/>
                  </a:lnTo>
                  <a:lnTo>
                    <a:pt x="326572" y="742208"/>
                  </a:lnTo>
                  <a:lnTo>
                    <a:pt x="368135" y="629392"/>
                  </a:lnTo>
                  <a:lnTo>
                    <a:pt x="409699" y="605642"/>
                  </a:lnTo>
                  <a:lnTo>
                    <a:pt x="469076" y="641268"/>
                  </a:lnTo>
                  <a:lnTo>
                    <a:pt x="528452" y="843148"/>
                  </a:lnTo>
                  <a:lnTo>
                    <a:pt x="653143" y="1163782"/>
                  </a:lnTo>
                  <a:lnTo>
                    <a:pt x="730333" y="1300348"/>
                  </a:lnTo>
                  <a:lnTo>
                    <a:pt x="789709" y="1347850"/>
                  </a:lnTo>
                  <a:lnTo>
                    <a:pt x="849086" y="1359725"/>
                  </a:lnTo>
                  <a:lnTo>
                    <a:pt x="908463" y="1324099"/>
                  </a:lnTo>
                  <a:lnTo>
                    <a:pt x="991590" y="1181595"/>
                  </a:lnTo>
                  <a:lnTo>
                    <a:pt x="1062842" y="985652"/>
                  </a:lnTo>
                  <a:lnTo>
                    <a:pt x="1140031" y="783772"/>
                  </a:lnTo>
                  <a:lnTo>
                    <a:pt x="1193470" y="629392"/>
                  </a:lnTo>
                  <a:lnTo>
                    <a:pt x="1235034" y="605642"/>
                  </a:lnTo>
                  <a:lnTo>
                    <a:pt x="1288473" y="629392"/>
                  </a:lnTo>
                  <a:lnTo>
                    <a:pt x="1341912" y="795647"/>
                  </a:lnTo>
                  <a:lnTo>
                    <a:pt x="1425039" y="1021278"/>
                  </a:lnTo>
                  <a:lnTo>
                    <a:pt x="1466603" y="1122218"/>
                  </a:lnTo>
                  <a:lnTo>
                    <a:pt x="1537855" y="1264722"/>
                  </a:lnTo>
                  <a:lnTo>
                    <a:pt x="1620982" y="1347850"/>
                  </a:lnTo>
                  <a:lnTo>
                    <a:pt x="1668483" y="1347850"/>
                  </a:lnTo>
                  <a:lnTo>
                    <a:pt x="1751611" y="1312224"/>
                  </a:lnTo>
                  <a:lnTo>
                    <a:pt x="1852551" y="1211283"/>
                  </a:lnTo>
                  <a:lnTo>
                    <a:pt x="1971304" y="1021278"/>
                  </a:lnTo>
                  <a:lnTo>
                    <a:pt x="2090057" y="754083"/>
                  </a:lnTo>
                  <a:lnTo>
                    <a:pt x="2256312" y="338447"/>
                  </a:lnTo>
                  <a:lnTo>
                    <a:pt x="2363190" y="124691"/>
                  </a:lnTo>
                  <a:lnTo>
                    <a:pt x="2434442" y="65315"/>
                  </a:lnTo>
                  <a:lnTo>
                    <a:pt x="2505694" y="65315"/>
                  </a:lnTo>
                  <a:lnTo>
                    <a:pt x="2594759" y="154380"/>
                  </a:lnTo>
                  <a:lnTo>
                    <a:pt x="2689761" y="356260"/>
                  </a:lnTo>
                  <a:lnTo>
                    <a:pt x="2808515" y="641268"/>
                  </a:lnTo>
                  <a:lnTo>
                    <a:pt x="2873829" y="789709"/>
                  </a:lnTo>
                  <a:lnTo>
                    <a:pt x="2974769" y="1009403"/>
                  </a:lnTo>
                  <a:lnTo>
                    <a:pt x="3081647" y="1187533"/>
                  </a:lnTo>
                  <a:lnTo>
                    <a:pt x="3182587" y="1306286"/>
                  </a:lnTo>
                  <a:lnTo>
                    <a:pt x="3295403" y="1347850"/>
                  </a:lnTo>
                  <a:lnTo>
                    <a:pt x="3390406" y="1318161"/>
                  </a:lnTo>
                  <a:lnTo>
                    <a:pt x="3461657" y="1246909"/>
                  </a:lnTo>
                  <a:lnTo>
                    <a:pt x="3562598" y="1104405"/>
                  </a:lnTo>
                  <a:lnTo>
                    <a:pt x="3651663" y="950026"/>
                  </a:lnTo>
                  <a:lnTo>
                    <a:pt x="3752603" y="730333"/>
                  </a:lnTo>
                  <a:lnTo>
                    <a:pt x="3817917" y="575954"/>
                  </a:lnTo>
                  <a:lnTo>
                    <a:pt x="3966359" y="219694"/>
                  </a:lnTo>
                  <a:lnTo>
                    <a:pt x="4019798" y="118754"/>
                  </a:lnTo>
                  <a:lnTo>
                    <a:pt x="4096987" y="53439"/>
                  </a:lnTo>
                  <a:lnTo>
                    <a:pt x="4203865" y="100941"/>
                  </a:lnTo>
                  <a:lnTo>
                    <a:pt x="4286993" y="237507"/>
                  </a:lnTo>
                  <a:lnTo>
                    <a:pt x="4393870" y="480951"/>
                  </a:lnTo>
                  <a:lnTo>
                    <a:pt x="4453247" y="653143"/>
                  </a:lnTo>
                  <a:lnTo>
                    <a:pt x="4542312" y="849086"/>
                  </a:lnTo>
                  <a:lnTo>
                    <a:pt x="4655128" y="1068780"/>
                  </a:lnTo>
                  <a:lnTo>
                    <a:pt x="4738255" y="1199408"/>
                  </a:lnTo>
                  <a:lnTo>
                    <a:pt x="4803569" y="1282535"/>
                  </a:lnTo>
                  <a:lnTo>
                    <a:pt x="4862946" y="1330037"/>
                  </a:lnTo>
                  <a:lnTo>
                    <a:pt x="4946073" y="1347850"/>
                  </a:lnTo>
                  <a:lnTo>
                    <a:pt x="4946073" y="0"/>
                  </a:lnTo>
                  <a:lnTo>
                    <a:pt x="5938" y="11876"/>
                  </a:lnTo>
                  <a:close/>
                </a:path>
              </a:pathLst>
            </a:custGeom>
            <a:solidFill>
              <a:schemeClr val="bg1">
                <a:lumMod val="8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484784" y="4716016"/>
              <a:ext cx="2061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S</a:t>
              </a:r>
              <a:r>
                <a:rPr kumimoji="1" lang="en-US" altLang="ja-JP" sz="2000" dirty="0" smtClean="0"/>
                <a:t>toner continuum</a:t>
              </a:r>
              <a:endParaRPr kumimoji="1" lang="ja-JP" altLang="en-US" sz="2000" dirty="0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908720" y="8322254"/>
              <a:ext cx="5613528" cy="29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 rot="16200000">
              <a:off x="-1032787" y="6441500"/>
              <a:ext cx="4461401" cy="29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2889290" y="7176976"/>
              <a:ext cx="446568" cy="202018"/>
            </a:xfrm>
            <a:custGeom>
              <a:avLst/>
              <a:gdLst>
                <a:gd name="connsiteX0" fmla="*/ 0 w 446567"/>
                <a:gd name="connsiteY0" fmla="*/ 0 h 202018"/>
                <a:gd name="connsiteX1" fmla="*/ 116958 w 446567"/>
                <a:gd name="connsiteY1" fmla="*/ 138223 h 202018"/>
                <a:gd name="connsiteX2" fmla="*/ 244549 w 446567"/>
                <a:gd name="connsiteY2" fmla="*/ 202018 h 202018"/>
                <a:gd name="connsiteX3" fmla="*/ 382772 w 446567"/>
                <a:gd name="connsiteY3" fmla="*/ 138223 h 202018"/>
                <a:gd name="connsiteX4" fmla="*/ 446567 w 446567"/>
                <a:gd name="connsiteY4" fmla="*/ 85060 h 2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67" h="202018">
                  <a:moveTo>
                    <a:pt x="0" y="0"/>
                  </a:moveTo>
                  <a:cubicBezTo>
                    <a:pt x="38100" y="52276"/>
                    <a:pt x="76200" y="104553"/>
                    <a:pt x="116958" y="138223"/>
                  </a:cubicBezTo>
                  <a:cubicBezTo>
                    <a:pt x="157716" y="171893"/>
                    <a:pt x="200247" y="202018"/>
                    <a:pt x="244549" y="202018"/>
                  </a:cubicBezTo>
                  <a:cubicBezTo>
                    <a:pt x="288851" y="202018"/>
                    <a:pt x="349102" y="157716"/>
                    <a:pt x="382772" y="138223"/>
                  </a:cubicBezTo>
                  <a:cubicBezTo>
                    <a:pt x="416442" y="118730"/>
                    <a:pt x="431504" y="101895"/>
                    <a:pt x="446567" y="85060"/>
                  </a:cubicBezTo>
                </a:path>
              </a:pathLst>
            </a:custGeom>
            <a:noFill/>
            <a:ln w="60325">
              <a:solidFill>
                <a:srgbClr val="00B0F0">
                  <a:alpha val="4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083331" y="8244408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(0,0)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708920" y="8244408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(Pi</a:t>
              </a:r>
              <a:r>
                <a:rPr lang="ja-JP" altLang="en-US" sz="200" dirty="0" smtClean="0"/>
                <a:t>  </a:t>
              </a:r>
              <a:r>
                <a:rPr kumimoji="1" lang="en-US" altLang="ja-JP" dirty="0" smtClean="0"/>
                <a:t>,</a:t>
              </a:r>
              <a:r>
                <a:rPr kumimoji="1" lang="en-US" altLang="ja-JP" sz="200" dirty="0" smtClean="0"/>
                <a:t>   </a:t>
              </a:r>
              <a:r>
                <a:rPr kumimoji="1" lang="en-US" altLang="ja-JP" dirty="0" smtClean="0"/>
                <a:t>Pi)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358703" y="824440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(Pi,0)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051883" y="8244408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(0,0)</a:t>
              </a:r>
              <a:endParaRPr kumimoji="1" lang="ja-JP" altLang="en-US" dirty="0"/>
            </a:p>
          </p:txBody>
        </p:sp>
      </p:grpSp>
      <p:sp>
        <p:nvSpPr>
          <p:cNvPr id="68" name="正方形/長方形 67"/>
          <p:cNvSpPr/>
          <p:nvPr/>
        </p:nvSpPr>
        <p:spPr>
          <a:xfrm>
            <a:off x="2859721" y="2852936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J</a:t>
            </a:r>
            <a:r>
              <a:rPr lang="en-US" altLang="ja-JP" baseline="-25000" dirty="0"/>
              <a:t>2</a:t>
            </a:r>
            <a:r>
              <a:rPr lang="en-US" altLang="ja-JP" dirty="0"/>
              <a:t> </a:t>
            </a:r>
            <a:r>
              <a:rPr lang="en-US" altLang="ja-JP" dirty="0" smtClean="0"/>
              <a:t>&gt; </a:t>
            </a:r>
            <a:r>
              <a:rPr lang="en-US" altLang="ja-JP" dirty="0"/>
              <a:t>J</a:t>
            </a:r>
            <a:r>
              <a:rPr lang="en-US" altLang="ja-JP" baseline="-25000" dirty="0"/>
              <a:t>c2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04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6" grpId="0"/>
      <p:bldP spid="13" grpId="0" animBg="1"/>
      <p:bldP spid="14" grpId="0" animBg="1"/>
      <p:bldP spid="15" grpId="0"/>
      <p:bldP spid="27" grpId="0"/>
      <p:bldP spid="6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44624"/>
            <a:ext cx="583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Summary of  dynamical spin structure factor</a:t>
            </a:r>
            <a:endParaRPr kumimoji="1"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476672"/>
            <a:ext cx="5779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-US" altLang="ja-JP" sz="2200" b="1" dirty="0" smtClean="0">
                <a:solidFill>
                  <a:srgbClr val="341BF1"/>
                </a:solidFill>
              </a:rPr>
              <a:t>No weight at (π,0) and (0,π); 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          </a:t>
            </a:r>
            <a:r>
              <a:rPr kumimoji="1" lang="en-US" altLang="ja-JP" sz="2200" b="1" dirty="0" smtClean="0"/>
              <a:t>distinct from that  of S(</a:t>
            </a:r>
            <a:r>
              <a:rPr lang="en-US" altLang="ja-JP" sz="2200" b="1" dirty="0" err="1" smtClean="0"/>
              <a:t>q</a:t>
            </a:r>
            <a:r>
              <a:rPr kumimoji="1" lang="en-US" altLang="ja-JP" sz="2200" b="1" dirty="0" err="1" smtClean="0"/>
              <a:t>,ε</a:t>
            </a:r>
            <a:r>
              <a:rPr kumimoji="1" lang="en-US" altLang="ja-JP" sz="2200" b="1" dirty="0" smtClean="0"/>
              <a:t>) in CAF</a:t>
            </a:r>
            <a:r>
              <a:rPr kumimoji="1" lang="en-US" altLang="ja-JP" sz="2200" b="1" dirty="0" smtClean="0">
                <a:sym typeface="Wingdings" pitchFamily="2" charset="2"/>
              </a:rPr>
              <a:t> phase</a:t>
            </a:r>
            <a:endParaRPr kumimoji="1" lang="ja-JP" altLang="en-US" sz="22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3954" y="1259468"/>
            <a:ext cx="5836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200" b="1" dirty="0" smtClean="0"/>
              <a:t>Vanishing</a:t>
            </a:r>
            <a:r>
              <a:rPr kumimoji="1" lang="en-US" altLang="ja-JP" sz="2200" b="1" dirty="0" smtClean="0"/>
              <a:t> weight at (0,0); </a:t>
            </a:r>
            <a:r>
              <a:rPr kumimoji="1" lang="en-US" altLang="ja-JP" sz="2200" b="1" dirty="0" smtClean="0">
                <a:solidFill>
                  <a:srgbClr val="FF0000"/>
                </a:solidFill>
              </a:rPr>
              <a:t>linear function in q 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7580"/>
            <a:ext cx="5400600" cy="68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27584" y="2492896"/>
            <a:ext cx="7667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200" b="1" dirty="0" smtClean="0"/>
              <a:t>A finite mass of the (first) gapped L-mode at (π,π) describes </a:t>
            </a:r>
          </a:p>
          <a:p>
            <a:r>
              <a:rPr lang="en-US" altLang="ja-JP" sz="2200" b="1" dirty="0" smtClean="0"/>
              <a:t>     the stability of Z</a:t>
            </a:r>
            <a:r>
              <a:rPr lang="en-US" altLang="ja-JP" sz="2200" b="1" baseline="-25000" dirty="0" smtClean="0"/>
              <a:t>2</a:t>
            </a:r>
            <a:r>
              <a:rPr lang="en-US" altLang="ja-JP" sz="2200" b="1" dirty="0" smtClean="0"/>
              <a:t> planar state against the confinement effect.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3347700"/>
            <a:ext cx="6723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ja-JP" sz="2200" b="1" dirty="0" smtClean="0"/>
              <a:t>Gapped stoner continuum at the high energy region. 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788024" y="4737918"/>
            <a:ext cx="4105098" cy="1859434"/>
            <a:chOff x="4866437" y="4653136"/>
            <a:chExt cx="4105098" cy="18594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033" y="4653136"/>
              <a:ext cx="2872351" cy="82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4866437" y="5589240"/>
              <a:ext cx="41050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The present large-N formulation requires </a:t>
              </a:r>
            </a:p>
            <a:p>
              <a:r>
                <a:rPr lang="en-US" altLang="ja-JP" dirty="0" smtClean="0"/>
                <a:t>us</a:t>
              </a:r>
              <a:r>
                <a:rPr kumimoji="1" lang="en-US" altLang="ja-JP" dirty="0" smtClean="0"/>
                <a:t> to calculate the two-loop contribution</a:t>
              </a:r>
            </a:p>
            <a:p>
              <a:r>
                <a:rPr lang="en-US" altLang="ja-JP" dirty="0"/>
                <a:t>t</a:t>
              </a:r>
              <a:r>
                <a:rPr lang="en-US" altLang="ja-JP" dirty="0" smtClean="0"/>
                <a:t>o the dynamical spin structure factor 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50287" y="3933056"/>
            <a:ext cx="4853761" cy="2808312"/>
            <a:chOff x="150287" y="3933056"/>
            <a:chExt cx="4853761" cy="280831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9864" y="3933056"/>
              <a:ext cx="47441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00" b="1" dirty="0"/>
                <a:t>T</a:t>
              </a:r>
              <a:r>
                <a:rPr lang="en-US" altLang="ja-JP" sz="2200" b="1" dirty="0" smtClean="0"/>
                <a:t>emperature dependence of NMR 1/T</a:t>
              </a:r>
              <a:r>
                <a:rPr lang="en-US" altLang="ja-JP" sz="2200" b="1" baseline="-25000" dirty="0" smtClean="0"/>
                <a:t>1</a:t>
              </a:r>
              <a:endParaRPr kumimoji="1" lang="ja-JP" altLang="en-US" sz="2200" b="1" baseline="-250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95536" y="4355812"/>
              <a:ext cx="419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Relevant </a:t>
              </a:r>
              <a:r>
                <a:rPr lang="en-US" altLang="ja-JP" dirty="0" smtClean="0"/>
                <a:t>process</a:t>
              </a:r>
              <a:r>
                <a:rPr kumimoji="1" lang="en-US" altLang="ja-JP" dirty="0" smtClean="0"/>
                <a:t> to 1/T</a:t>
              </a:r>
              <a:r>
                <a:rPr kumimoji="1" lang="en-US" altLang="ja-JP" baseline="-25000" dirty="0" smtClean="0"/>
                <a:t>1</a:t>
              </a:r>
              <a:r>
                <a:rPr kumimoji="1" lang="en-US" altLang="ja-JP" dirty="0" smtClean="0"/>
                <a:t> := Raman process</a:t>
              </a:r>
              <a:r>
                <a:rPr kumimoji="1" lang="en-US" altLang="ja-JP" baseline="-25000" dirty="0" smtClean="0"/>
                <a:t> </a:t>
              </a:r>
              <a:endParaRPr kumimoji="1" lang="ja-JP" altLang="en-US" dirty="0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150287" y="4653136"/>
              <a:ext cx="4493721" cy="2088232"/>
              <a:chOff x="150287" y="4653136"/>
              <a:chExt cx="4493721" cy="2088232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611560" y="4797152"/>
                <a:ext cx="4032448" cy="1944216"/>
                <a:chOff x="899592" y="4684494"/>
                <a:chExt cx="4032448" cy="1944216"/>
              </a:xfrm>
            </p:grpSpPr>
            <p:cxnSp>
              <p:nvCxnSpPr>
                <p:cNvPr id="10" name="直線矢印コネクタ 9"/>
                <p:cNvCxnSpPr/>
                <p:nvPr/>
              </p:nvCxnSpPr>
              <p:spPr>
                <a:xfrm flipV="1">
                  <a:off x="1288320" y="4869160"/>
                  <a:ext cx="0" cy="823446"/>
                </a:xfrm>
                <a:prstGeom prst="straightConnector1">
                  <a:avLst/>
                </a:prstGeom>
                <a:ln w="47625"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矢印コネクタ 12"/>
                <p:cNvCxnSpPr/>
                <p:nvPr/>
              </p:nvCxnSpPr>
              <p:spPr>
                <a:xfrm flipV="1">
                  <a:off x="3306615" y="4902900"/>
                  <a:ext cx="0" cy="823446"/>
                </a:xfrm>
                <a:prstGeom prst="straightConnector1">
                  <a:avLst/>
                </a:prstGeom>
                <a:ln w="47625"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矢印コネクタ 13"/>
                <p:cNvCxnSpPr/>
                <p:nvPr/>
              </p:nvCxnSpPr>
              <p:spPr>
                <a:xfrm>
                  <a:off x="1722439" y="5332566"/>
                  <a:ext cx="1069856" cy="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prstDash val="sys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フリーフォーム 17"/>
                <p:cNvSpPr/>
                <p:nvPr/>
              </p:nvSpPr>
              <p:spPr>
                <a:xfrm>
                  <a:off x="1146375" y="5550537"/>
                  <a:ext cx="960924" cy="1078173"/>
                </a:xfrm>
                <a:custGeom>
                  <a:avLst/>
                  <a:gdLst>
                    <a:gd name="connsiteX0" fmla="*/ 356377 w 960924"/>
                    <a:gd name="connsiteY0" fmla="*/ 1078173 h 1078173"/>
                    <a:gd name="connsiteX1" fmla="*/ 1535 w 960924"/>
                    <a:gd name="connsiteY1" fmla="*/ 777923 h 1078173"/>
                    <a:gd name="connsiteX2" fmla="*/ 479207 w 960924"/>
                    <a:gd name="connsiteY2" fmla="*/ 914400 h 1078173"/>
                    <a:gd name="connsiteX3" fmla="*/ 124365 w 960924"/>
                    <a:gd name="connsiteY3" fmla="*/ 614150 h 1078173"/>
                    <a:gd name="connsiteX4" fmla="*/ 561093 w 960924"/>
                    <a:gd name="connsiteY4" fmla="*/ 723332 h 1078173"/>
                    <a:gd name="connsiteX5" fmla="*/ 274490 w 960924"/>
                    <a:gd name="connsiteY5" fmla="*/ 436729 h 1078173"/>
                    <a:gd name="connsiteX6" fmla="*/ 670275 w 960924"/>
                    <a:gd name="connsiteY6" fmla="*/ 559559 h 1078173"/>
                    <a:gd name="connsiteX7" fmla="*/ 410968 w 960924"/>
                    <a:gd name="connsiteY7" fmla="*/ 272956 h 1078173"/>
                    <a:gd name="connsiteX8" fmla="*/ 793105 w 960924"/>
                    <a:gd name="connsiteY8" fmla="*/ 395785 h 1078173"/>
                    <a:gd name="connsiteX9" fmla="*/ 533798 w 960924"/>
                    <a:gd name="connsiteY9" fmla="*/ 122830 h 1078173"/>
                    <a:gd name="connsiteX10" fmla="*/ 956878 w 960924"/>
                    <a:gd name="connsiteY10" fmla="*/ 218365 h 1078173"/>
                    <a:gd name="connsiteX11" fmla="*/ 711219 w 960924"/>
                    <a:gd name="connsiteY11" fmla="*/ 0 h 107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924" h="1078173">
                      <a:moveTo>
                        <a:pt x="356377" y="1078173"/>
                      </a:moveTo>
                      <a:cubicBezTo>
                        <a:pt x="168720" y="941695"/>
                        <a:pt x="-18937" y="805218"/>
                        <a:pt x="1535" y="777923"/>
                      </a:cubicBezTo>
                      <a:cubicBezTo>
                        <a:pt x="22007" y="750628"/>
                        <a:pt x="458735" y="941695"/>
                        <a:pt x="479207" y="914400"/>
                      </a:cubicBezTo>
                      <a:cubicBezTo>
                        <a:pt x="499679" y="887105"/>
                        <a:pt x="110717" y="645995"/>
                        <a:pt x="124365" y="614150"/>
                      </a:cubicBezTo>
                      <a:cubicBezTo>
                        <a:pt x="138013" y="582305"/>
                        <a:pt x="536072" y="752902"/>
                        <a:pt x="561093" y="723332"/>
                      </a:cubicBezTo>
                      <a:cubicBezTo>
                        <a:pt x="586114" y="693762"/>
                        <a:pt x="256293" y="464024"/>
                        <a:pt x="274490" y="436729"/>
                      </a:cubicBezTo>
                      <a:cubicBezTo>
                        <a:pt x="292687" y="409434"/>
                        <a:pt x="647529" y="586855"/>
                        <a:pt x="670275" y="559559"/>
                      </a:cubicBezTo>
                      <a:cubicBezTo>
                        <a:pt x="693021" y="532263"/>
                        <a:pt x="390496" y="300252"/>
                        <a:pt x="410968" y="272956"/>
                      </a:cubicBezTo>
                      <a:cubicBezTo>
                        <a:pt x="431440" y="245660"/>
                        <a:pt x="772633" y="420806"/>
                        <a:pt x="793105" y="395785"/>
                      </a:cubicBezTo>
                      <a:cubicBezTo>
                        <a:pt x="813577" y="370764"/>
                        <a:pt x="506503" y="152400"/>
                        <a:pt x="533798" y="122830"/>
                      </a:cubicBezTo>
                      <a:cubicBezTo>
                        <a:pt x="561094" y="93260"/>
                        <a:pt x="927308" y="238837"/>
                        <a:pt x="956878" y="218365"/>
                      </a:cubicBezTo>
                      <a:cubicBezTo>
                        <a:pt x="986448" y="197893"/>
                        <a:pt x="848833" y="98946"/>
                        <a:pt x="711219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/>
                <p:cNvSpPr/>
                <p:nvPr/>
              </p:nvSpPr>
              <p:spPr>
                <a:xfrm flipH="1">
                  <a:off x="2407997" y="5548590"/>
                  <a:ext cx="898618" cy="1078173"/>
                </a:xfrm>
                <a:custGeom>
                  <a:avLst/>
                  <a:gdLst>
                    <a:gd name="connsiteX0" fmla="*/ 356377 w 960924"/>
                    <a:gd name="connsiteY0" fmla="*/ 1078173 h 1078173"/>
                    <a:gd name="connsiteX1" fmla="*/ 1535 w 960924"/>
                    <a:gd name="connsiteY1" fmla="*/ 777923 h 1078173"/>
                    <a:gd name="connsiteX2" fmla="*/ 479207 w 960924"/>
                    <a:gd name="connsiteY2" fmla="*/ 914400 h 1078173"/>
                    <a:gd name="connsiteX3" fmla="*/ 124365 w 960924"/>
                    <a:gd name="connsiteY3" fmla="*/ 614150 h 1078173"/>
                    <a:gd name="connsiteX4" fmla="*/ 561093 w 960924"/>
                    <a:gd name="connsiteY4" fmla="*/ 723332 h 1078173"/>
                    <a:gd name="connsiteX5" fmla="*/ 274490 w 960924"/>
                    <a:gd name="connsiteY5" fmla="*/ 436729 h 1078173"/>
                    <a:gd name="connsiteX6" fmla="*/ 670275 w 960924"/>
                    <a:gd name="connsiteY6" fmla="*/ 559559 h 1078173"/>
                    <a:gd name="connsiteX7" fmla="*/ 410968 w 960924"/>
                    <a:gd name="connsiteY7" fmla="*/ 272956 h 1078173"/>
                    <a:gd name="connsiteX8" fmla="*/ 793105 w 960924"/>
                    <a:gd name="connsiteY8" fmla="*/ 395785 h 1078173"/>
                    <a:gd name="connsiteX9" fmla="*/ 533798 w 960924"/>
                    <a:gd name="connsiteY9" fmla="*/ 122830 h 1078173"/>
                    <a:gd name="connsiteX10" fmla="*/ 956878 w 960924"/>
                    <a:gd name="connsiteY10" fmla="*/ 218365 h 1078173"/>
                    <a:gd name="connsiteX11" fmla="*/ 711219 w 960924"/>
                    <a:gd name="connsiteY11" fmla="*/ 0 h 107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924" h="1078173">
                      <a:moveTo>
                        <a:pt x="356377" y="1078173"/>
                      </a:moveTo>
                      <a:cubicBezTo>
                        <a:pt x="168720" y="941695"/>
                        <a:pt x="-18937" y="805218"/>
                        <a:pt x="1535" y="777923"/>
                      </a:cubicBezTo>
                      <a:cubicBezTo>
                        <a:pt x="22007" y="750628"/>
                        <a:pt x="458735" y="941695"/>
                        <a:pt x="479207" y="914400"/>
                      </a:cubicBezTo>
                      <a:cubicBezTo>
                        <a:pt x="499679" y="887105"/>
                        <a:pt x="110717" y="645995"/>
                        <a:pt x="124365" y="614150"/>
                      </a:cubicBezTo>
                      <a:cubicBezTo>
                        <a:pt x="138013" y="582305"/>
                        <a:pt x="536072" y="752902"/>
                        <a:pt x="561093" y="723332"/>
                      </a:cubicBezTo>
                      <a:cubicBezTo>
                        <a:pt x="586114" y="693762"/>
                        <a:pt x="256293" y="464024"/>
                        <a:pt x="274490" y="436729"/>
                      </a:cubicBezTo>
                      <a:cubicBezTo>
                        <a:pt x="292687" y="409434"/>
                        <a:pt x="647529" y="586855"/>
                        <a:pt x="670275" y="559559"/>
                      </a:cubicBezTo>
                      <a:cubicBezTo>
                        <a:pt x="693021" y="532263"/>
                        <a:pt x="390496" y="300252"/>
                        <a:pt x="410968" y="272956"/>
                      </a:cubicBezTo>
                      <a:cubicBezTo>
                        <a:pt x="431440" y="245660"/>
                        <a:pt x="772633" y="420806"/>
                        <a:pt x="793105" y="395785"/>
                      </a:cubicBezTo>
                      <a:cubicBezTo>
                        <a:pt x="813577" y="370764"/>
                        <a:pt x="506503" y="152400"/>
                        <a:pt x="533798" y="122830"/>
                      </a:cubicBezTo>
                      <a:cubicBezTo>
                        <a:pt x="561094" y="93260"/>
                        <a:pt x="927308" y="238837"/>
                        <a:pt x="956878" y="218365"/>
                      </a:cubicBezTo>
                      <a:cubicBezTo>
                        <a:pt x="986448" y="197893"/>
                        <a:pt x="848833" y="98946"/>
                        <a:pt x="711219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head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899592" y="5980638"/>
                  <a:ext cx="1254895" cy="646331"/>
                </a:xfrm>
                <a:prstGeom prst="rect">
                  <a:avLst/>
                </a:prstGeom>
                <a:solidFill>
                  <a:schemeClr val="bg1">
                    <a:alpha val="59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a</a:t>
                  </a:r>
                  <a:r>
                    <a:rPr kumimoji="1" lang="en-US" altLang="ja-JP" dirty="0" smtClean="0"/>
                    <a:t>bsorption </a:t>
                  </a:r>
                </a:p>
                <a:p>
                  <a:r>
                    <a:rPr lang="en-US" altLang="ja-JP" dirty="0" smtClean="0"/>
                    <a:t>of </a:t>
                  </a:r>
                  <a:r>
                    <a:rPr lang="en-US" altLang="ja-JP" dirty="0" err="1" smtClean="0"/>
                    <a:t>magnon</a:t>
                  </a:r>
                  <a:endParaRPr kumimoji="1" lang="ja-JP" altLang="en-US" dirty="0"/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611304" y="5980638"/>
                  <a:ext cx="1199367" cy="646331"/>
                </a:xfrm>
                <a:prstGeom prst="rect">
                  <a:avLst/>
                </a:prstGeom>
                <a:solidFill>
                  <a:schemeClr val="bg1">
                    <a:alpha val="43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emiss</a:t>
                  </a:r>
                  <a:r>
                    <a:rPr kumimoji="1" lang="en-US" altLang="ja-JP" dirty="0" smtClean="0"/>
                    <a:t>ion  </a:t>
                  </a:r>
                </a:p>
                <a:p>
                  <a:r>
                    <a:rPr kumimoji="1" lang="en-US" altLang="ja-JP" dirty="0" smtClean="0"/>
                    <a:t>of </a:t>
                  </a:r>
                  <a:r>
                    <a:rPr kumimoji="1" lang="en-US" altLang="ja-JP" dirty="0" err="1" smtClean="0"/>
                    <a:t>magnon</a:t>
                  </a:r>
                  <a:endParaRPr kumimoji="1" lang="en-US" altLang="ja-JP" dirty="0" smtClean="0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3421947" y="4684494"/>
                  <a:ext cx="15100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Moriya (1956)</a:t>
                  </a:r>
                  <a:endParaRPr kumimoji="1" lang="ja-JP" altLang="en-US" dirty="0"/>
                </a:p>
              </p:txBody>
            </p:sp>
          </p:grpSp>
          <p:sp>
            <p:nvSpPr>
              <p:cNvPr id="6" name="テキスト ボックス 5"/>
              <p:cNvSpPr txBox="1"/>
              <p:nvPr/>
            </p:nvSpPr>
            <p:spPr>
              <a:xfrm>
                <a:off x="150287" y="4653136"/>
                <a:ext cx="965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rgbClr val="341BF1"/>
                    </a:solidFill>
                  </a:rPr>
                  <a:t>Nuclear </a:t>
                </a:r>
              </a:p>
              <a:p>
                <a:pPr algn="ctr"/>
                <a:r>
                  <a:rPr kumimoji="1" lang="en-US" altLang="ja-JP" dirty="0" smtClean="0">
                    <a:solidFill>
                      <a:srgbClr val="341BF1"/>
                    </a:solidFill>
                  </a:rPr>
                  <a:t>spin</a:t>
                </a:r>
                <a:endParaRPr kumimoji="1" lang="ja-JP" altLang="en-US" dirty="0">
                  <a:solidFill>
                    <a:srgbClr val="341BF1"/>
                  </a:solidFill>
                </a:endParaRPr>
              </a:p>
            </p:txBody>
          </p:sp>
        </p:grpSp>
      </p:grpSp>
      <p:sp>
        <p:nvSpPr>
          <p:cNvPr id="25" name="テキスト ボックス 24"/>
          <p:cNvSpPr txBox="1"/>
          <p:nvPr/>
        </p:nvSpPr>
        <p:spPr>
          <a:xfrm>
            <a:off x="5796136" y="4077072"/>
            <a:ext cx="322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/>
              <a:t> </a:t>
            </a:r>
            <a:r>
              <a:rPr lang="en-US" altLang="ja-JP" dirty="0" smtClean="0"/>
              <a:t>and </a:t>
            </a:r>
            <a:r>
              <a:rPr lang="en-US" altLang="ja-JP" dirty="0" err="1" smtClean="0"/>
              <a:t>Momoi</a:t>
            </a:r>
            <a:r>
              <a:rPr lang="en-US" altLang="ja-JP" dirty="0" smtClean="0"/>
              <a:t>  in progress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88224" y="128826"/>
            <a:ext cx="2147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Shindou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Yunoki</a:t>
            </a:r>
            <a:r>
              <a:rPr lang="en-US" altLang="ja-JP" dirty="0" smtClean="0"/>
              <a:t> and </a:t>
            </a:r>
          </a:p>
          <a:p>
            <a:endParaRPr lang="en-US" altLang="ja-JP" sz="200" dirty="0"/>
          </a:p>
          <a:p>
            <a:endParaRPr lang="en-US" altLang="ja-JP" sz="200" dirty="0" smtClean="0"/>
          </a:p>
          <a:p>
            <a:r>
              <a:rPr lang="en-US" altLang="ja-JP" dirty="0" err="1" smtClean="0"/>
              <a:t>Momoi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to be posted</a:t>
            </a:r>
          </a:p>
        </p:txBody>
      </p:sp>
    </p:spTree>
    <p:extLst>
      <p:ext uri="{BB962C8B-B14F-4D97-AF65-F5344CB8AC3E}">
        <p14:creationId xmlns:p14="http://schemas.microsoft.com/office/powerpoint/2010/main" val="35639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179512" y="260648"/>
            <a:ext cx="7992888" cy="1711642"/>
            <a:chOff x="179512" y="260648"/>
            <a:chExt cx="7992888" cy="1711642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899592" y="764704"/>
              <a:ext cx="67291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/>
                <a:buChar char="è"/>
              </a:pPr>
              <a:r>
                <a:rPr kumimoji="1" lang="en-US" altLang="ja-JP" sz="2100" b="1" dirty="0" smtClean="0"/>
                <a:t> (I hope) that QSN is a new `root’ to </a:t>
              </a:r>
            </a:p>
            <a:p>
              <a:r>
                <a:rPr kumimoji="1" lang="en-US" altLang="ja-JP" sz="2100" b="1" dirty="0" smtClean="0"/>
                <a:t>          “fractionalization  </a:t>
              </a:r>
              <a:r>
                <a:rPr lang="en-US" altLang="ja-JP" sz="2100" b="1" dirty="0" smtClean="0"/>
                <a:t>of </a:t>
              </a:r>
              <a:r>
                <a:rPr kumimoji="1" lang="en-US" altLang="ja-JP" sz="2100" b="1" dirty="0" smtClean="0"/>
                <a:t>spin and emergent gauge fields”</a:t>
              </a:r>
              <a:endParaRPr kumimoji="1" lang="ja-JP" altLang="en-US" sz="2100" b="1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79512" y="260648"/>
              <a:ext cx="7433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Perspective in quantum spin nematic (QSN) phase/states</a:t>
              </a:r>
              <a:endParaRPr kumimoji="1" lang="ja-JP" altLang="en-US" sz="2400" b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719019" y="1556792"/>
              <a:ext cx="34533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100" b="1" dirty="0" smtClean="0"/>
                <a:t>c.f. </a:t>
              </a:r>
              <a:r>
                <a:rPr lang="en-US" altLang="ja-JP" sz="2100" b="1" dirty="0" smtClean="0"/>
                <a:t>quantum spin liquid (QSL)</a:t>
              </a:r>
              <a:endParaRPr kumimoji="1" lang="ja-JP" altLang="en-US" sz="2100" b="1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195736" y="3933056"/>
            <a:ext cx="6417975" cy="2077199"/>
            <a:chOff x="2195736" y="3933056"/>
            <a:chExt cx="6417975" cy="2077199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267744" y="3933056"/>
              <a:ext cx="24705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u"/>
              </a:pPr>
              <a:r>
                <a:rPr lang="en-US" altLang="ja-JP" sz="2200" b="1" dirty="0" smtClean="0"/>
                <a:t>penalty in QSN ?</a:t>
              </a:r>
              <a:endParaRPr kumimoji="1" lang="ja-JP" altLang="en-US" sz="2200" b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222819" y="4440594"/>
              <a:ext cx="5877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en-US" altLang="ja-JP" dirty="0" smtClean="0"/>
                <a:t>In QSLs, any kinds of spin densities are always conserved, </a:t>
              </a:r>
            </a:p>
            <a:p>
              <a:r>
                <a:rPr lang="en-US" altLang="ja-JP" dirty="0" smtClean="0"/>
                <a:t>      so that the meaning of the `fractionalization’ is clear.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195736" y="5086925"/>
              <a:ext cx="64179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en-US" altLang="ja-JP" dirty="0" smtClean="0"/>
                <a:t>In QSNs, however, not all kinds of spin densities are conserved, </a:t>
              </a:r>
            </a:p>
            <a:p>
              <a:r>
                <a:rPr lang="en-US" altLang="ja-JP" dirty="0" smtClean="0"/>
                <a:t>     so that the meaning of the `fractionalization’ are sometimes 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 not so obvious.</a:t>
              </a:r>
              <a:endParaRPr kumimoji="1" lang="ja-JP" altLang="en-US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114984" y="6021288"/>
            <a:ext cx="7129424" cy="657364"/>
            <a:chOff x="682936" y="6084004"/>
            <a:chExt cx="7129424" cy="657364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234213" y="6095037"/>
              <a:ext cx="65781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I</a:t>
              </a:r>
              <a:r>
                <a:rPr kumimoji="1" lang="en-US" altLang="ja-JP" dirty="0" smtClean="0"/>
                <a:t>n the Z</a:t>
              </a:r>
              <a:r>
                <a:rPr kumimoji="1" lang="en-US" altLang="ja-JP" baseline="-25000" dirty="0" smtClean="0"/>
                <a:t>2</a:t>
              </a:r>
              <a:r>
                <a:rPr kumimoji="1" lang="en-US" altLang="ja-JP" dirty="0" smtClean="0"/>
                <a:t> plana</a:t>
              </a:r>
              <a:r>
                <a:rPr lang="en-US" altLang="ja-JP" dirty="0" smtClean="0"/>
                <a:t>r state,  staggered magnetization </a:t>
              </a:r>
              <a:r>
                <a:rPr kumimoji="1" lang="en-US" altLang="ja-JP" dirty="0" smtClean="0"/>
                <a:t>perpendicular to </a:t>
              </a:r>
            </a:p>
            <a:p>
              <a:r>
                <a:rPr lang="en-US" altLang="ja-JP" dirty="0"/>
                <a:t> </a:t>
              </a:r>
              <a:r>
                <a:rPr kumimoji="1" lang="en-US" altLang="ja-JP" dirty="0" smtClean="0"/>
                <a:t>the coplanar plane of the D-vectors is the only conserved quantity. 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82936" y="6084004"/>
              <a:ext cx="576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E.g. </a:t>
              </a:r>
              <a:endParaRPr kumimoji="1"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42677" y="1916832"/>
            <a:ext cx="8154118" cy="2664296"/>
            <a:chOff x="242677" y="1916832"/>
            <a:chExt cx="8154118" cy="266429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55576" y="1916832"/>
              <a:ext cx="383374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u"/>
              </a:pPr>
              <a:r>
                <a:rPr lang="en-US" altLang="ja-JP" sz="2100" b="1" dirty="0" smtClean="0"/>
                <a:t>Why stabilized energetically ?</a:t>
              </a:r>
              <a:endParaRPr kumimoji="1" lang="ja-JP" altLang="en-US" sz="2100" b="1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339752" y="2924944"/>
              <a:ext cx="60570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en-US" altLang="ja-JP" dirty="0" smtClean="0"/>
                <a:t>Since part of the singlet valence bonds in QSL are replaced </a:t>
              </a:r>
              <a:r>
                <a:rPr lang="en-US" altLang="ja-JP" dirty="0"/>
                <a:t> </a:t>
              </a:r>
              <a:endParaRPr lang="en-US" altLang="ja-JP" dirty="0" smtClean="0"/>
            </a:p>
            <a:p>
              <a:r>
                <a:rPr lang="en-US" altLang="ja-JP" dirty="0" smtClean="0"/>
                <a:t>      by the </a:t>
              </a:r>
              <a:r>
                <a:rPr kumimoji="1" lang="en-US" altLang="ja-JP" dirty="0" smtClean="0"/>
                <a:t>triplet valence bond,  many-body w.f. of QSN  </a:t>
              </a:r>
              <a:r>
                <a:rPr lang="en-US" altLang="ja-JP" dirty="0" smtClean="0"/>
                <a:t>are </a:t>
              </a:r>
              <a:endParaRPr kumimoji="1" lang="en-US" altLang="ja-JP" dirty="0" smtClean="0"/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 </a:t>
              </a:r>
              <a:r>
                <a:rPr kumimoji="1" lang="en-US" altLang="ja-JP" dirty="0" smtClean="0"/>
                <a:t>generally expected to have less `node’ </a:t>
              </a:r>
              <a:r>
                <a:rPr lang="en-US" altLang="ja-JP" dirty="0" smtClean="0"/>
                <a:t>than those of QSLs. </a:t>
              </a:r>
              <a:endParaRPr kumimoji="1" lang="ja-JP" altLang="en-US" dirty="0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242677" y="2570520"/>
              <a:ext cx="1665027" cy="2010608"/>
              <a:chOff x="242677" y="2570520"/>
              <a:chExt cx="1665027" cy="2010608"/>
            </a:xfrm>
          </p:grpSpPr>
          <p:sp>
            <p:nvSpPr>
              <p:cNvPr id="8" name="フリーフォーム 7"/>
              <p:cNvSpPr/>
              <p:nvPr/>
            </p:nvSpPr>
            <p:spPr>
              <a:xfrm>
                <a:off x="242677" y="2570520"/>
                <a:ext cx="1665027" cy="2010608"/>
              </a:xfrm>
              <a:custGeom>
                <a:avLst/>
                <a:gdLst>
                  <a:gd name="connsiteX0" fmla="*/ 0 w 1665027"/>
                  <a:gd name="connsiteY0" fmla="*/ 109182 h 1854977"/>
                  <a:gd name="connsiteX1" fmla="*/ 177421 w 1665027"/>
                  <a:gd name="connsiteY1" fmla="*/ 1105468 h 1854977"/>
                  <a:gd name="connsiteX2" fmla="*/ 545910 w 1665027"/>
                  <a:gd name="connsiteY2" fmla="*/ 1705970 h 1854977"/>
                  <a:gd name="connsiteX3" fmla="*/ 900752 w 1665027"/>
                  <a:gd name="connsiteY3" fmla="*/ 1842448 h 1854977"/>
                  <a:gd name="connsiteX4" fmla="*/ 1351128 w 1665027"/>
                  <a:gd name="connsiteY4" fmla="*/ 1473958 h 1854977"/>
                  <a:gd name="connsiteX5" fmla="*/ 1528549 w 1665027"/>
                  <a:gd name="connsiteY5" fmla="*/ 941695 h 1854977"/>
                  <a:gd name="connsiteX6" fmla="*/ 1665027 w 1665027"/>
                  <a:gd name="connsiteY6" fmla="*/ 0 h 185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5027" h="1854977">
                    <a:moveTo>
                      <a:pt x="0" y="109182"/>
                    </a:moveTo>
                    <a:cubicBezTo>
                      <a:pt x="43218" y="474259"/>
                      <a:pt x="86436" y="839337"/>
                      <a:pt x="177421" y="1105468"/>
                    </a:cubicBezTo>
                    <a:cubicBezTo>
                      <a:pt x="268406" y="1371599"/>
                      <a:pt x="425355" y="1583140"/>
                      <a:pt x="545910" y="1705970"/>
                    </a:cubicBezTo>
                    <a:cubicBezTo>
                      <a:pt x="666465" y="1828800"/>
                      <a:pt x="766549" y="1881117"/>
                      <a:pt x="900752" y="1842448"/>
                    </a:cubicBezTo>
                    <a:cubicBezTo>
                      <a:pt x="1034955" y="1803779"/>
                      <a:pt x="1246495" y="1624083"/>
                      <a:pt x="1351128" y="1473958"/>
                    </a:cubicBezTo>
                    <a:cubicBezTo>
                      <a:pt x="1455761" y="1323833"/>
                      <a:pt x="1476233" y="1187355"/>
                      <a:pt x="1528549" y="941695"/>
                    </a:cubicBezTo>
                    <a:cubicBezTo>
                      <a:pt x="1580866" y="696035"/>
                      <a:pt x="1622946" y="348017"/>
                      <a:pt x="1665027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コネクタ 9"/>
              <p:cNvCxnSpPr/>
              <p:nvPr/>
            </p:nvCxnSpPr>
            <p:spPr>
              <a:xfrm>
                <a:off x="395536" y="4575179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395536" y="3783091"/>
                <a:ext cx="13681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242677" y="3068960"/>
                <a:ext cx="166502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フリーフォーム 12"/>
              <p:cNvSpPr/>
              <p:nvPr/>
            </p:nvSpPr>
            <p:spPr>
              <a:xfrm>
                <a:off x="436728" y="4280845"/>
                <a:ext cx="1310185" cy="300283"/>
              </a:xfrm>
              <a:custGeom>
                <a:avLst/>
                <a:gdLst>
                  <a:gd name="connsiteX0" fmla="*/ 0 w 1310185"/>
                  <a:gd name="connsiteY0" fmla="*/ 300283 h 300283"/>
                  <a:gd name="connsiteX1" fmla="*/ 450376 w 1310185"/>
                  <a:gd name="connsiteY1" fmla="*/ 177453 h 300283"/>
                  <a:gd name="connsiteX2" fmla="*/ 641445 w 1310185"/>
                  <a:gd name="connsiteY2" fmla="*/ 32 h 300283"/>
                  <a:gd name="connsiteX3" fmla="*/ 914400 w 1310185"/>
                  <a:gd name="connsiteY3" fmla="*/ 163805 h 300283"/>
                  <a:gd name="connsiteX4" fmla="*/ 1310185 w 1310185"/>
                  <a:gd name="connsiteY4" fmla="*/ 286635 h 30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0185" h="300283">
                    <a:moveTo>
                      <a:pt x="0" y="300283"/>
                    </a:moveTo>
                    <a:cubicBezTo>
                      <a:pt x="171734" y="263889"/>
                      <a:pt x="343469" y="227495"/>
                      <a:pt x="450376" y="177453"/>
                    </a:cubicBezTo>
                    <a:cubicBezTo>
                      <a:pt x="557283" y="127411"/>
                      <a:pt x="564108" y="2307"/>
                      <a:pt x="641445" y="32"/>
                    </a:cubicBezTo>
                    <a:cubicBezTo>
                      <a:pt x="718782" y="-2243"/>
                      <a:pt x="802943" y="116038"/>
                      <a:pt x="914400" y="163805"/>
                    </a:cubicBezTo>
                    <a:cubicBezTo>
                      <a:pt x="1025857" y="211572"/>
                      <a:pt x="1168021" y="249103"/>
                      <a:pt x="1310185" y="286635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395785" y="3466511"/>
                <a:ext cx="1310185" cy="597646"/>
              </a:xfrm>
              <a:custGeom>
                <a:avLst/>
                <a:gdLst>
                  <a:gd name="connsiteX0" fmla="*/ 0 w 1310185"/>
                  <a:gd name="connsiteY0" fmla="*/ 311739 h 592448"/>
                  <a:gd name="connsiteX1" fmla="*/ 259308 w 1310185"/>
                  <a:gd name="connsiteY1" fmla="*/ 202557 h 592448"/>
                  <a:gd name="connsiteX2" fmla="*/ 409433 w 1310185"/>
                  <a:gd name="connsiteY2" fmla="*/ 11488 h 592448"/>
                  <a:gd name="connsiteX3" fmla="*/ 887105 w 1310185"/>
                  <a:gd name="connsiteY3" fmla="*/ 571047 h 592448"/>
                  <a:gd name="connsiteX4" fmla="*/ 1050878 w 1310185"/>
                  <a:gd name="connsiteY4" fmla="*/ 461864 h 592448"/>
                  <a:gd name="connsiteX5" fmla="*/ 1310185 w 1310185"/>
                  <a:gd name="connsiteY5" fmla="*/ 325387 h 592448"/>
                  <a:gd name="connsiteX0" fmla="*/ 0 w 1310185"/>
                  <a:gd name="connsiteY0" fmla="*/ 311739 h 597646"/>
                  <a:gd name="connsiteX1" fmla="*/ 259308 w 1310185"/>
                  <a:gd name="connsiteY1" fmla="*/ 202557 h 597646"/>
                  <a:gd name="connsiteX2" fmla="*/ 409433 w 1310185"/>
                  <a:gd name="connsiteY2" fmla="*/ 11488 h 597646"/>
                  <a:gd name="connsiteX3" fmla="*/ 887105 w 1310185"/>
                  <a:gd name="connsiteY3" fmla="*/ 571047 h 597646"/>
                  <a:gd name="connsiteX4" fmla="*/ 1091822 w 1310185"/>
                  <a:gd name="connsiteY4" fmla="*/ 489159 h 597646"/>
                  <a:gd name="connsiteX5" fmla="*/ 1310185 w 1310185"/>
                  <a:gd name="connsiteY5" fmla="*/ 325387 h 59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0185" h="597646">
                    <a:moveTo>
                      <a:pt x="0" y="311739"/>
                    </a:moveTo>
                    <a:cubicBezTo>
                      <a:pt x="95534" y="282169"/>
                      <a:pt x="191069" y="252599"/>
                      <a:pt x="259308" y="202557"/>
                    </a:cubicBezTo>
                    <a:cubicBezTo>
                      <a:pt x="327547" y="152515"/>
                      <a:pt x="304800" y="-49927"/>
                      <a:pt x="409433" y="11488"/>
                    </a:cubicBezTo>
                    <a:cubicBezTo>
                      <a:pt x="514066" y="72903"/>
                      <a:pt x="773374" y="491435"/>
                      <a:pt x="887105" y="571047"/>
                    </a:cubicBezTo>
                    <a:cubicBezTo>
                      <a:pt x="1000837" y="650659"/>
                      <a:pt x="1021309" y="530102"/>
                      <a:pt x="1091822" y="489159"/>
                    </a:cubicBezTo>
                    <a:cubicBezTo>
                      <a:pt x="1162335" y="448216"/>
                      <a:pt x="1215788" y="373154"/>
                      <a:pt x="1310185" y="325387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323528" y="2756824"/>
                <a:ext cx="1484623" cy="620063"/>
              </a:xfrm>
              <a:custGeom>
                <a:avLst/>
                <a:gdLst>
                  <a:gd name="connsiteX0" fmla="*/ 0 w 1282889"/>
                  <a:gd name="connsiteY0" fmla="*/ 313922 h 620063"/>
                  <a:gd name="connsiteX1" fmla="*/ 150125 w 1282889"/>
                  <a:gd name="connsiteY1" fmla="*/ 24 h 620063"/>
                  <a:gd name="connsiteX2" fmla="*/ 368489 w 1282889"/>
                  <a:gd name="connsiteY2" fmla="*/ 327570 h 620063"/>
                  <a:gd name="connsiteX3" fmla="*/ 682388 w 1282889"/>
                  <a:gd name="connsiteY3" fmla="*/ 614173 h 620063"/>
                  <a:gd name="connsiteX4" fmla="*/ 1037229 w 1282889"/>
                  <a:gd name="connsiteY4" fmla="*/ 54615 h 620063"/>
                  <a:gd name="connsiteX5" fmla="*/ 1282889 w 1282889"/>
                  <a:gd name="connsiteY5" fmla="*/ 300275 h 62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2889" h="620063">
                    <a:moveTo>
                      <a:pt x="0" y="313922"/>
                    </a:moveTo>
                    <a:cubicBezTo>
                      <a:pt x="44355" y="155835"/>
                      <a:pt x="88710" y="-2251"/>
                      <a:pt x="150125" y="24"/>
                    </a:cubicBezTo>
                    <a:cubicBezTo>
                      <a:pt x="211540" y="2299"/>
                      <a:pt x="279779" y="225212"/>
                      <a:pt x="368489" y="327570"/>
                    </a:cubicBezTo>
                    <a:cubicBezTo>
                      <a:pt x="457200" y="429928"/>
                      <a:pt x="570931" y="659665"/>
                      <a:pt x="682388" y="614173"/>
                    </a:cubicBezTo>
                    <a:cubicBezTo>
                      <a:pt x="793845" y="568681"/>
                      <a:pt x="937146" y="106931"/>
                      <a:pt x="1037229" y="54615"/>
                    </a:cubicBezTo>
                    <a:cubicBezTo>
                      <a:pt x="1137312" y="2299"/>
                      <a:pt x="1210100" y="151287"/>
                      <a:pt x="1282889" y="30027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2339752" y="2483604"/>
              <a:ext cx="4521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kumimoji="1" lang="en-US" altLang="ja-JP" dirty="0" smtClean="0"/>
                <a:t>A </a:t>
              </a:r>
              <a:r>
                <a:rPr kumimoji="1" lang="en-US" altLang="ja-JP" dirty="0" err="1" smtClean="0"/>
                <a:t>g.s</a:t>
              </a:r>
              <a:r>
                <a:rPr kumimoji="1" lang="en-US" altLang="ja-JP" dirty="0" smtClean="0"/>
                <a:t>. </a:t>
              </a:r>
              <a:r>
                <a:rPr kumimoji="1" lang="en-US" altLang="ja-JP" dirty="0" err="1" smtClean="0"/>
                <a:t>wavefuction</a:t>
              </a:r>
              <a:r>
                <a:rPr kumimoji="1" lang="en-US" altLang="ja-JP" dirty="0" smtClean="0"/>
                <a:t> has less node in general.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93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1124744"/>
            <a:ext cx="792595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3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kumimoji="1" lang="en-US" altLang="ja-JP" sz="2600" dirty="0" smtClean="0"/>
              <a:t>Spin-triplet variant of QSL  := QSN</a:t>
            </a:r>
          </a:p>
          <a:p>
            <a:r>
              <a:rPr lang="en-US" altLang="ja-JP" sz="2600" dirty="0"/>
              <a:t> </a:t>
            </a:r>
            <a:r>
              <a:rPr lang="en-US" altLang="ja-JP" sz="2600" dirty="0" smtClean="0"/>
              <a:t>         --- `mixed’ Resonating Valence Bond (RVB) state --- </a:t>
            </a:r>
            <a:endParaRPr kumimoji="1" lang="en-US" altLang="ja-JP" sz="2600" dirty="0" smtClean="0"/>
          </a:p>
          <a:p>
            <a:endParaRPr lang="en-US" altLang="ja-JP" sz="300" dirty="0"/>
          </a:p>
          <a:p>
            <a:pPr marL="457200" indent="-457200">
              <a:buFont typeface="Wingdings" pitchFamily="2" charset="2"/>
              <a:buChar char="p"/>
            </a:pPr>
            <a:r>
              <a:rPr lang="en-US" altLang="ja-JP" sz="2600" dirty="0" smtClean="0"/>
              <a:t>mixed RVB state in a frustrated ferromagnet</a:t>
            </a:r>
          </a:p>
          <a:p>
            <a:endParaRPr lang="en-US" altLang="ja-JP" sz="200" dirty="0" smtClean="0"/>
          </a:p>
          <a:p>
            <a:endParaRPr lang="en-US" altLang="ja-JP" sz="2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lang="en-US" altLang="ja-JP" sz="2600" dirty="0" smtClean="0"/>
              <a:t>Mean-field and gauge theory of QSN </a:t>
            </a:r>
            <a:r>
              <a:rPr lang="en-US" altLang="ja-JP" sz="2600" dirty="0"/>
              <a:t> </a:t>
            </a:r>
            <a:endParaRPr lang="en-US" altLang="ja-JP" sz="2600" dirty="0" smtClean="0"/>
          </a:p>
          <a:p>
            <a:endParaRPr lang="en-US" altLang="ja-JP" sz="200" dirty="0" smtClean="0"/>
          </a:p>
          <a:p>
            <a:endParaRPr lang="en-US" altLang="ja-JP" sz="2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lang="en-US" altLang="ja-JP" sz="2600" dirty="0" smtClean="0"/>
              <a:t>Variational Monte Carlo analysis  </a:t>
            </a:r>
          </a:p>
          <a:p>
            <a:r>
              <a:rPr lang="en-US" altLang="ja-JP" sz="2600" dirty="0"/>
              <a:t> </a:t>
            </a:r>
            <a:r>
              <a:rPr lang="en-US" altLang="ja-JP" sz="2600" dirty="0" smtClean="0"/>
              <a:t>        --- comparison with exact diagonalization studies  ---</a:t>
            </a:r>
          </a:p>
          <a:p>
            <a:endParaRPr lang="en-US" altLang="ja-JP" sz="200" dirty="0" smtClean="0"/>
          </a:p>
          <a:p>
            <a:endParaRPr lang="en-US" altLang="ja-JP" sz="2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lang="ja-JP" altLang="en-US" sz="2600" dirty="0" smtClean="0"/>
              <a:t> </a:t>
            </a:r>
            <a:r>
              <a:rPr lang="en-US" altLang="ja-JP" sz="2600" dirty="0" smtClean="0"/>
              <a:t>Physical/Experimental Characterizations of QSN </a:t>
            </a:r>
          </a:p>
          <a:p>
            <a:r>
              <a:rPr lang="en-US" altLang="ja-JP" sz="2600" dirty="0" smtClean="0"/>
              <a:t>          --- dynamical spin structure factor --- </a:t>
            </a:r>
          </a:p>
          <a:p>
            <a:endParaRPr lang="en-US" altLang="ja-JP" sz="200" dirty="0" smtClean="0"/>
          </a:p>
          <a:p>
            <a:endParaRPr lang="en-US" altLang="ja-JP" sz="2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26660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0" dirty="0" smtClean="0"/>
              <a:t>Summary</a:t>
            </a:r>
            <a:endParaRPr kumimoji="1" lang="ja-JP" altLang="en-US" sz="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6553" y="5229200"/>
            <a:ext cx="6584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i="1" dirty="0" smtClean="0"/>
              <a:t>Thank you for your attention !</a:t>
            </a:r>
            <a:endParaRPr kumimoji="1" lang="ja-JP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6027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1844824"/>
            <a:ext cx="767498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0" dirty="0"/>
              <a:t>b</a:t>
            </a:r>
            <a:r>
              <a:rPr lang="en-US" altLang="ja-JP" sz="20000" dirty="0" smtClean="0"/>
              <a:t>ackup</a:t>
            </a:r>
            <a:endParaRPr kumimoji="1" lang="ja-JP" altLang="en-US" sz="20000" dirty="0"/>
          </a:p>
        </p:txBody>
      </p:sp>
    </p:spTree>
    <p:extLst>
      <p:ext uri="{BB962C8B-B14F-4D97-AF65-F5344CB8AC3E}">
        <p14:creationId xmlns:p14="http://schemas.microsoft.com/office/powerpoint/2010/main" val="26565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60648"/>
            <a:ext cx="516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Fully polarized state out of projected `flat-band’ state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6697"/>
            <a:ext cx="47339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9" y="2852936"/>
            <a:ext cx="31718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2420888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896119" y="2852936"/>
            <a:ext cx="3171825" cy="33813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8340" y="2882214"/>
            <a:ext cx="404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Orthogonality</a:t>
            </a:r>
            <a:r>
              <a:rPr kumimoji="1" lang="en-US" altLang="ja-JP" dirty="0" smtClean="0"/>
              <a:t> condition in the spin space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6084168" y="620688"/>
            <a:ext cx="1800200" cy="2088232"/>
            <a:chOff x="6084168" y="620688"/>
            <a:chExt cx="1800200" cy="2088232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6084168" y="629980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644420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6444208" y="629980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680424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6804248" y="629980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716428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7164288" y="629980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752432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7524328" y="629980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88436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884368" y="629980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 rot="5400000">
            <a:off x="6192180" y="440668"/>
            <a:ext cx="1800200" cy="2160240"/>
            <a:chOff x="6084168" y="548680"/>
            <a:chExt cx="1800200" cy="2160240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>
              <a:off x="5004048" y="1628800"/>
              <a:ext cx="21602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644420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16200000" flipH="1">
              <a:off x="5364088" y="1628800"/>
              <a:ext cx="21602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80424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16200000" flipH="1">
              <a:off x="5724129" y="1628800"/>
              <a:ext cx="21602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716428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16200000" flipH="1">
              <a:off x="6084168" y="1628800"/>
              <a:ext cx="21602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752432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16200000" flipH="1">
              <a:off x="6444209" y="1628801"/>
              <a:ext cx="21602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7884368" y="620688"/>
              <a:ext cx="0" cy="207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16200000" flipH="1">
              <a:off x="6804248" y="1628800"/>
              <a:ext cx="21602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611560" y="3501008"/>
            <a:ext cx="6581874" cy="1006371"/>
            <a:chOff x="611560" y="3501008"/>
            <a:chExt cx="6581874" cy="100637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115616" y="3861048"/>
              <a:ext cx="60778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Under</a:t>
              </a:r>
              <a:r>
                <a:rPr kumimoji="1" lang="en-US" altLang="ja-JP" dirty="0" smtClean="0"/>
                <a:t> an infinitesimally small Zeeman field, it is energetically </a:t>
              </a:r>
            </a:p>
            <a:p>
              <a:r>
                <a:rPr lang="en-US" altLang="ja-JP" dirty="0" err="1"/>
                <a:t>f</a:t>
              </a:r>
              <a:r>
                <a:rPr lang="en-US" altLang="ja-JP" dirty="0" err="1" smtClean="0"/>
                <a:t>avourable</a:t>
              </a:r>
              <a:r>
                <a:rPr lang="en-US" altLang="ja-JP" dirty="0" smtClean="0"/>
                <a:t> that</a:t>
              </a:r>
              <a:r>
                <a:rPr kumimoji="1" lang="en-US" altLang="ja-JP" dirty="0" smtClean="0"/>
                <a:t> d-vectors are parallel to the field.  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11560" y="3501008"/>
              <a:ext cx="164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u="sng" dirty="0" smtClean="0"/>
                <a:t>Generic feature</a:t>
              </a:r>
              <a:endParaRPr kumimoji="1" lang="ja-JP" altLang="en-US" u="sng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796136" y="620688"/>
            <a:ext cx="2376264" cy="2088233"/>
            <a:chOff x="5796137" y="620688"/>
            <a:chExt cx="2376264" cy="2088233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6084168" y="620688"/>
              <a:ext cx="2088233" cy="2088232"/>
              <a:chOff x="6084168" y="620688"/>
              <a:chExt cx="2088233" cy="2088232"/>
            </a:xfrm>
          </p:grpSpPr>
          <p:cxnSp>
            <p:nvCxnSpPr>
              <p:cNvPr id="45" name="直線コネクタ 44"/>
              <p:cNvCxnSpPr/>
              <p:nvPr/>
            </p:nvCxnSpPr>
            <p:spPr>
              <a:xfrm>
                <a:off x="6084168" y="620688"/>
                <a:ext cx="2088233" cy="20789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6444207" y="620688"/>
                <a:ext cx="1656185" cy="16561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6804248" y="620688"/>
                <a:ext cx="1296144" cy="12961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7164288" y="620688"/>
                <a:ext cx="936104" cy="9560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7524328" y="620688"/>
                <a:ext cx="648073" cy="6480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6084168" y="2060848"/>
                <a:ext cx="648073" cy="6480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6084168" y="1700808"/>
                <a:ext cx="936104" cy="9560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6084168" y="1340768"/>
                <a:ext cx="1296144" cy="12961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6084168" y="980728"/>
                <a:ext cx="1656185" cy="16561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グループ化 63"/>
            <p:cNvGrpSpPr/>
            <p:nvPr/>
          </p:nvGrpSpPr>
          <p:grpSpPr>
            <a:xfrm rot="5400000">
              <a:off x="5796136" y="620689"/>
              <a:ext cx="2088233" cy="2088232"/>
              <a:chOff x="6084168" y="620688"/>
              <a:chExt cx="2088233" cy="2088232"/>
            </a:xfrm>
          </p:grpSpPr>
          <p:cxnSp>
            <p:nvCxnSpPr>
              <p:cNvPr id="65" name="直線コネクタ 64"/>
              <p:cNvCxnSpPr/>
              <p:nvPr/>
            </p:nvCxnSpPr>
            <p:spPr>
              <a:xfrm>
                <a:off x="6084168" y="620688"/>
                <a:ext cx="2088233" cy="20789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6444207" y="620688"/>
                <a:ext cx="1656185" cy="16561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6804248" y="620688"/>
                <a:ext cx="1296144" cy="12961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7164288" y="620688"/>
                <a:ext cx="936104" cy="9560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7524328" y="620688"/>
                <a:ext cx="648073" cy="6480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6084168" y="2060848"/>
                <a:ext cx="648073" cy="6480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6084168" y="1700808"/>
                <a:ext cx="936104" cy="9560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6084168" y="1340768"/>
                <a:ext cx="1296144" cy="12961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6084168" y="980728"/>
                <a:ext cx="1656185" cy="165618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グループ化 11"/>
          <p:cNvGrpSpPr/>
          <p:nvPr/>
        </p:nvGrpSpPr>
        <p:grpSpPr>
          <a:xfrm>
            <a:off x="1187624" y="836712"/>
            <a:ext cx="4013845" cy="1296146"/>
            <a:chOff x="1187624" y="836712"/>
            <a:chExt cx="4013845" cy="1296146"/>
          </a:xfrm>
        </p:grpSpPr>
        <p:sp>
          <p:nvSpPr>
            <p:cNvPr id="61" name="円/楕円 60"/>
            <p:cNvSpPr/>
            <p:nvPr/>
          </p:nvSpPr>
          <p:spPr>
            <a:xfrm>
              <a:off x="1835696" y="836712"/>
              <a:ext cx="360040" cy="320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907704" y="1700808"/>
              <a:ext cx="360040" cy="3200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4" name="直線コネクタ 73"/>
            <p:cNvCxnSpPr/>
            <p:nvPr/>
          </p:nvCxnSpPr>
          <p:spPr>
            <a:xfrm flipV="1">
              <a:off x="1187624" y="1268760"/>
              <a:ext cx="4013845" cy="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1187624" y="2132856"/>
              <a:ext cx="4013845" cy="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テキスト ボックス 79"/>
          <p:cNvSpPr txBox="1"/>
          <p:nvPr/>
        </p:nvSpPr>
        <p:spPr>
          <a:xfrm>
            <a:off x="827584" y="6095037"/>
            <a:ext cx="676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each 1-dim chain, the mean-field w.f. </a:t>
            </a:r>
            <a:r>
              <a:rPr lang="en-US" altLang="ja-JP" dirty="0" smtClean="0"/>
              <a:t>reduces exactly </a:t>
            </a:r>
          </a:p>
          <a:p>
            <a:r>
              <a:rPr lang="en-US" altLang="ja-JP" dirty="0" smtClean="0"/>
              <a:t>to a ferromagnetic state, when projected onto the physical spin space.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660620" y="4593902"/>
            <a:ext cx="7636560" cy="1364670"/>
            <a:chOff x="660620" y="4593902"/>
            <a:chExt cx="7636560" cy="136467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128337" y="4593902"/>
              <a:ext cx="58199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To make this compatible with the </a:t>
              </a:r>
              <a:r>
                <a:rPr lang="en-US" altLang="ja-JP" dirty="0" err="1" smtClean="0"/>
                <a:t>orthogonality</a:t>
              </a:r>
              <a:r>
                <a:rPr lang="en-US" altLang="ja-JP" dirty="0" smtClean="0"/>
                <a:t> condition </a:t>
              </a:r>
            </a:p>
            <a:p>
              <a:r>
                <a:rPr lang="en-US" altLang="ja-JP" dirty="0" smtClean="0"/>
                <a:t>in the spin space, Θ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is going to be energetically locked to be </a:t>
              </a:r>
            </a:p>
            <a:p>
              <a:r>
                <a:rPr kumimoji="1" lang="en-US" altLang="ja-JP" dirty="0" smtClean="0"/>
                <a:t>Integer modulo π/2</a:t>
              </a: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2113179" y="5589240"/>
              <a:ext cx="6184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ym typeface="Wingdings" pitchFamily="2" charset="2"/>
                </a:rPr>
                <a:t> n</a:t>
              </a:r>
              <a:r>
                <a:rPr kumimoji="1" lang="en-US" altLang="ja-JP" baseline="-25000" dirty="0" smtClean="0">
                  <a:sym typeface="Wingdings" pitchFamily="2" charset="2"/>
                </a:rPr>
                <a:t>1</a:t>
              </a:r>
              <a:r>
                <a:rPr kumimoji="1" lang="en-US" altLang="ja-JP" dirty="0" smtClean="0">
                  <a:sym typeface="Wingdings" pitchFamily="2" charset="2"/>
                </a:rPr>
                <a:t> and n</a:t>
              </a:r>
              <a:r>
                <a:rPr kumimoji="1" lang="en-US" altLang="ja-JP" baseline="-25000" dirty="0" smtClean="0">
                  <a:sym typeface="Wingdings" pitchFamily="2" charset="2"/>
                </a:rPr>
                <a:t>2</a:t>
              </a:r>
              <a:r>
                <a:rPr kumimoji="1" lang="en-US" altLang="ja-JP" dirty="0" smtClean="0">
                  <a:sym typeface="Wingdings" pitchFamily="2" charset="2"/>
                </a:rPr>
                <a:t> </a:t>
              </a:r>
              <a:r>
                <a:rPr lang="en-US" altLang="ja-JP" dirty="0" smtClean="0">
                  <a:sym typeface="Wingdings" pitchFamily="2" charset="2"/>
                </a:rPr>
                <a:t>are</a:t>
              </a:r>
              <a:r>
                <a:rPr kumimoji="1" lang="en-US" altLang="ja-JP" dirty="0" smtClean="0">
                  <a:sym typeface="Wingdings" pitchFamily="2" charset="2"/>
                </a:rPr>
                <a:t> in the plane perpendicular to the Zeeman field.</a:t>
              </a:r>
              <a:endParaRPr kumimoji="1" lang="ja-JP" altLang="en-US" dirty="0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1368393" y="5589240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Θ=0,π</a:t>
              </a:r>
              <a:endParaRPr lang="ja-JP" altLang="en-US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60620" y="5589240"/>
              <a:ext cx="527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e.g.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0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1124744"/>
            <a:ext cx="792595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3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kumimoji="1" lang="en-US" altLang="ja-JP" sz="2600" dirty="0" smtClean="0"/>
              <a:t>Spin-triplet variant of QSL  := QSN</a:t>
            </a:r>
          </a:p>
          <a:p>
            <a:r>
              <a:rPr lang="en-US" altLang="ja-JP" sz="2600" dirty="0"/>
              <a:t> </a:t>
            </a:r>
            <a:r>
              <a:rPr lang="en-US" altLang="ja-JP" sz="2600" dirty="0" smtClean="0"/>
              <a:t>         --- `mixed’ Resonating Valence Bond (RVB) state --- </a:t>
            </a:r>
            <a:endParaRPr kumimoji="1" lang="en-US" altLang="ja-JP" sz="2600" dirty="0" smtClean="0"/>
          </a:p>
          <a:p>
            <a:endParaRPr lang="en-US" altLang="ja-JP" sz="300" dirty="0"/>
          </a:p>
          <a:p>
            <a:pPr marL="457200" indent="-457200">
              <a:buFont typeface="Wingdings" pitchFamily="2" charset="2"/>
              <a:buChar char="p"/>
            </a:pPr>
            <a:r>
              <a:rPr lang="en-US" altLang="ja-JP" sz="2600" dirty="0" smtClean="0"/>
              <a:t>mixed RVB state in a frustrated ferromagnet</a:t>
            </a:r>
          </a:p>
          <a:p>
            <a:endParaRPr lang="en-US" altLang="ja-JP" sz="200" dirty="0" smtClean="0"/>
          </a:p>
          <a:p>
            <a:endParaRPr lang="en-US" altLang="ja-JP" sz="2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lang="en-US" altLang="ja-JP" sz="2600" dirty="0" smtClean="0"/>
              <a:t>Mean-field and gauge theory of QSN </a:t>
            </a:r>
            <a:r>
              <a:rPr lang="en-US" altLang="ja-JP" sz="2600" dirty="0"/>
              <a:t> </a:t>
            </a:r>
            <a:endParaRPr lang="en-US" altLang="ja-JP" sz="2600" dirty="0" smtClean="0"/>
          </a:p>
          <a:p>
            <a:endParaRPr lang="en-US" altLang="ja-JP" sz="200" dirty="0" smtClean="0"/>
          </a:p>
          <a:p>
            <a:endParaRPr lang="en-US" altLang="ja-JP" sz="2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lang="en-US" altLang="ja-JP" sz="2600" dirty="0" smtClean="0"/>
              <a:t>Variational Monte Carlo analysis  </a:t>
            </a:r>
          </a:p>
          <a:p>
            <a:r>
              <a:rPr lang="en-US" altLang="ja-JP" sz="2600" dirty="0"/>
              <a:t> </a:t>
            </a:r>
            <a:r>
              <a:rPr lang="en-US" altLang="ja-JP" sz="2600" dirty="0" smtClean="0"/>
              <a:t>        --- comparison with exact diagonalization studies  ---</a:t>
            </a:r>
          </a:p>
          <a:p>
            <a:endParaRPr lang="en-US" altLang="ja-JP" sz="200" dirty="0" smtClean="0"/>
          </a:p>
          <a:p>
            <a:endParaRPr lang="en-US" altLang="ja-JP" sz="200" dirty="0" smtClean="0"/>
          </a:p>
          <a:p>
            <a:pPr marL="457200" indent="-457200">
              <a:buFont typeface="Wingdings" pitchFamily="2" charset="2"/>
              <a:buChar char="p"/>
            </a:pPr>
            <a:r>
              <a:rPr lang="ja-JP" altLang="en-US" sz="2600" dirty="0" smtClean="0"/>
              <a:t> </a:t>
            </a:r>
            <a:r>
              <a:rPr lang="en-US" altLang="ja-JP" sz="2600" dirty="0" smtClean="0"/>
              <a:t>Physical/Experimental Characterizations of QSN </a:t>
            </a:r>
          </a:p>
          <a:p>
            <a:r>
              <a:rPr lang="en-US" altLang="ja-JP" sz="2600" dirty="0" smtClean="0"/>
              <a:t>          --- dynamical spin structure factor --- </a:t>
            </a:r>
          </a:p>
          <a:p>
            <a:endParaRPr lang="en-US" altLang="ja-JP" sz="200" dirty="0" smtClean="0"/>
          </a:p>
          <a:p>
            <a:endParaRPr lang="en-US" altLang="ja-JP" sz="2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260648"/>
            <a:ext cx="26660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0" dirty="0" smtClean="0"/>
              <a:t>Summary</a:t>
            </a:r>
            <a:endParaRPr kumimoji="1" lang="ja-JP" altLang="en-US" sz="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6553" y="5229200"/>
            <a:ext cx="6584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i="1" dirty="0" smtClean="0"/>
              <a:t>Thank you for your attention !</a:t>
            </a:r>
            <a:endParaRPr kumimoji="1" lang="ja-JP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6830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テキスト ボックス 279"/>
          <p:cNvSpPr txBox="1"/>
          <p:nvPr/>
        </p:nvSpPr>
        <p:spPr>
          <a:xfrm>
            <a:off x="103634" y="98048"/>
            <a:ext cx="310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“fractionalized” spin </a:t>
            </a:r>
            <a:r>
              <a:rPr lang="en-US" altLang="ja-JP" u="sng" dirty="0" err="1" smtClean="0"/>
              <a:t>exictation</a:t>
            </a:r>
            <a:r>
              <a:rPr kumimoji="1" lang="en-US" altLang="ja-JP" u="sng" dirty="0" smtClean="0"/>
              <a:t> </a:t>
            </a:r>
          </a:p>
        </p:txBody>
      </p:sp>
      <p:sp>
        <p:nvSpPr>
          <p:cNvPr id="2057" name="テキスト ボックス 2056"/>
          <p:cNvSpPr txBox="1"/>
          <p:nvPr/>
        </p:nvSpPr>
        <p:spPr>
          <a:xfrm>
            <a:off x="864259" y="467380"/>
            <a:ext cx="735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kumimoji="1" lang="en-US" altLang="ja-JP" dirty="0" smtClean="0"/>
              <a:t> half of </a:t>
            </a:r>
            <a:r>
              <a:rPr kumimoji="1" lang="en-US" altLang="ja-JP" dirty="0" err="1" smtClean="0"/>
              <a:t>magno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 excitation (S=1)</a:t>
            </a:r>
            <a:r>
              <a:rPr kumimoji="1" lang="en-US" altLang="ja-JP" dirty="0" smtClean="0"/>
              <a:t>   (charge neutral</a:t>
            </a:r>
            <a:r>
              <a:rPr lang="ja-JP" altLang="en-US" dirty="0"/>
              <a:t> </a:t>
            </a:r>
            <a:r>
              <a:rPr lang="en-US" altLang="ja-JP" dirty="0" smtClean="0"/>
              <a:t>excitation with spin ½ 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2079" name="グループ化 2078"/>
          <p:cNvGrpSpPr/>
          <p:nvPr/>
        </p:nvGrpSpPr>
        <p:grpSpPr>
          <a:xfrm>
            <a:off x="432211" y="1115452"/>
            <a:ext cx="7592767" cy="1512168"/>
            <a:chOff x="651641" y="2708920"/>
            <a:chExt cx="7592767" cy="1512168"/>
          </a:xfrm>
        </p:grpSpPr>
        <p:grpSp>
          <p:nvGrpSpPr>
            <p:cNvPr id="300" name="グループ化 299"/>
            <p:cNvGrpSpPr/>
            <p:nvPr/>
          </p:nvGrpSpPr>
          <p:grpSpPr>
            <a:xfrm>
              <a:off x="651641" y="2708920"/>
              <a:ext cx="7592767" cy="1440160"/>
              <a:chOff x="1124000" y="1484784"/>
              <a:chExt cx="7592767" cy="1440160"/>
            </a:xfrm>
          </p:grpSpPr>
          <p:cxnSp>
            <p:nvCxnSpPr>
              <p:cNvPr id="301" name="直線コネクタ 300"/>
              <p:cNvCxnSpPr/>
              <p:nvPr/>
            </p:nvCxnSpPr>
            <p:spPr>
              <a:xfrm flipH="1">
                <a:off x="2699792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 flipH="1">
                <a:off x="2195736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線コネクタ 302"/>
              <p:cNvCxnSpPr/>
              <p:nvPr/>
            </p:nvCxnSpPr>
            <p:spPr>
              <a:xfrm flipH="1">
                <a:off x="1691680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線コネクタ 303"/>
              <p:cNvCxnSpPr/>
              <p:nvPr/>
            </p:nvCxnSpPr>
            <p:spPr>
              <a:xfrm flipH="1">
                <a:off x="1187622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線コネクタ 304"/>
              <p:cNvCxnSpPr/>
              <p:nvPr/>
            </p:nvCxnSpPr>
            <p:spPr>
              <a:xfrm>
                <a:off x="1907704" y="1484784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線コネクタ 305"/>
              <p:cNvCxnSpPr/>
              <p:nvPr/>
            </p:nvCxnSpPr>
            <p:spPr>
              <a:xfrm>
                <a:off x="2411760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線コネクタ 306"/>
              <p:cNvCxnSpPr/>
              <p:nvPr/>
            </p:nvCxnSpPr>
            <p:spPr>
              <a:xfrm>
                <a:off x="1619672" y="1844824"/>
                <a:ext cx="630932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コネクタ 307"/>
              <p:cNvCxnSpPr/>
              <p:nvPr/>
            </p:nvCxnSpPr>
            <p:spPr>
              <a:xfrm>
                <a:off x="1323070" y="2204864"/>
                <a:ext cx="42347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/>
              <p:cNvCxnSpPr/>
              <p:nvPr/>
            </p:nvCxnSpPr>
            <p:spPr>
              <a:xfrm>
                <a:off x="1440174" y="2852936"/>
                <a:ext cx="70382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/>
              <p:cNvCxnSpPr/>
              <p:nvPr/>
            </p:nvCxnSpPr>
            <p:spPr>
              <a:xfrm>
                <a:off x="1124000" y="2420888"/>
                <a:ext cx="75927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線コネクタ 310"/>
              <p:cNvCxnSpPr/>
              <p:nvPr/>
            </p:nvCxnSpPr>
            <p:spPr>
              <a:xfrm>
                <a:off x="1583667" y="1988840"/>
                <a:ext cx="68947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線コネクタ 311"/>
              <p:cNvCxnSpPr/>
              <p:nvPr/>
            </p:nvCxnSpPr>
            <p:spPr>
              <a:xfrm>
                <a:off x="1804702" y="1556792"/>
                <a:ext cx="69120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コネクタ 312"/>
              <p:cNvCxnSpPr/>
              <p:nvPr/>
            </p:nvCxnSpPr>
            <p:spPr>
              <a:xfrm>
                <a:off x="2915818" y="1484784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線コネクタ 313"/>
              <p:cNvCxnSpPr/>
              <p:nvPr/>
            </p:nvCxnSpPr>
            <p:spPr>
              <a:xfrm flipH="1">
                <a:off x="3203848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線コネクタ 314"/>
              <p:cNvCxnSpPr/>
              <p:nvPr/>
            </p:nvCxnSpPr>
            <p:spPr>
              <a:xfrm flipH="1">
                <a:off x="3707906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線コネクタ 315"/>
              <p:cNvCxnSpPr/>
              <p:nvPr/>
            </p:nvCxnSpPr>
            <p:spPr>
              <a:xfrm>
                <a:off x="3437014" y="1484784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線コネクタ 316"/>
              <p:cNvCxnSpPr/>
              <p:nvPr/>
            </p:nvCxnSpPr>
            <p:spPr>
              <a:xfrm>
                <a:off x="3941070" y="1484784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線コネクタ 317"/>
              <p:cNvCxnSpPr/>
              <p:nvPr/>
            </p:nvCxnSpPr>
            <p:spPr>
              <a:xfrm>
                <a:off x="4445126" y="1484784"/>
                <a:ext cx="882959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線コネクタ 318"/>
              <p:cNvCxnSpPr/>
              <p:nvPr/>
            </p:nvCxnSpPr>
            <p:spPr>
              <a:xfrm flipH="1">
                <a:off x="4211962" y="1556792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線コネクタ 319"/>
              <p:cNvCxnSpPr/>
              <p:nvPr/>
            </p:nvCxnSpPr>
            <p:spPr>
              <a:xfrm flipH="1">
                <a:off x="4716017" y="1556792"/>
                <a:ext cx="774947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6" name="グループ化 2075"/>
            <p:cNvGrpSpPr/>
            <p:nvPr/>
          </p:nvGrpSpPr>
          <p:grpSpPr>
            <a:xfrm>
              <a:off x="4463988" y="2708920"/>
              <a:ext cx="3708412" cy="1512168"/>
              <a:chOff x="4355976" y="4797152"/>
              <a:chExt cx="3708412" cy="1512168"/>
            </a:xfrm>
          </p:grpSpPr>
          <p:cxnSp>
            <p:nvCxnSpPr>
              <p:cNvPr id="333" name="直線コネクタ 332"/>
              <p:cNvCxnSpPr/>
              <p:nvPr/>
            </p:nvCxnSpPr>
            <p:spPr>
              <a:xfrm>
                <a:off x="4355976" y="4797152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5" name="グループ化 2074"/>
              <p:cNvGrpSpPr/>
              <p:nvPr/>
            </p:nvGrpSpPr>
            <p:grpSpPr>
              <a:xfrm>
                <a:off x="4644008" y="4797152"/>
                <a:ext cx="3420380" cy="1512168"/>
                <a:chOff x="4644008" y="4797152"/>
                <a:chExt cx="3420380" cy="1512168"/>
              </a:xfrm>
            </p:grpSpPr>
            <p:cxnSp>
              <p:nvCxnSpPr>
                <p:cNvPr id="335" name="直線コネクタ 334"/>
                <p:cNvCxnSpPr/>
                <p:nvPr/>
              </p:nvCxnSpPr>
              <p:spPr>
                <a:xfrm flipH="1">
                  <a:off x="4644008" y="4869160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線コネクタ 335"/>
                <p:cNvCxnSpPr/>
                <p:nvPr/>
              </p:nvCxnSpPr>
              <p:spPr>
                <a:xfrm>
                  <a:off x="4877172" y="4869160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直線コネクタ 336"/>
                <p:cNvCxnSpPr/>
                <p:nvPr/>
              </p:nvCxnSpPr>
              <p:spPr>
                <a:xfrm flipH="1">
                  <a:off x="5148062" y="4797152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線コネクタ 337"/>
                <p:cNvCxnSpPr/>
                <p:nvPr/>
              </p:nvCxnSpPr>
              <p:spPr>
                <a:xfrm flipH="1">
                  <a:off x="5652118" y="4797152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線コネクタ 338"/>
                <p:cNvCxnSpPr/>
                <p:nvPr/>
              </p:nvCxnSpPr>
              <p:spPr>
                <a:xfrm>
                  <a:off x="5381228" y="4869160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線コネクタ 339"/>
                <p:cNvCxnSpPr/>
                <p:nvPr/>
              </p:nvCxnSpPr>
              <p:spPr>
                <a:xfrm>
                  <a:off x="5885284" y="4869160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線コネクタ 340"/>
                <p:cNvCxnSpPr/>
                <p:nvPr/>
              </p:nvCxnSpPr>
              <p:spPr>
                <a:xfrm flipH="1">
                  <a:off x="6156174" y="4797152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直線コネクタ 341"/>
                <p:cNvCxnSpPr/>
                <p:nvPr/>
              </p:nvCxnSpPr>
              <p:spPr>
                <a:xfrm flipH="1">
                  <a:off x="6660230" y="4797152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直線コネクタ 342"/>
                <p:cNvCxnSpPr/>
                <p:nvPr/>
              </p:nvCxnSpPr>
              <p:spPr>
                <a:xfrm>
                  <a:off x="6389340" y="4869160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線コネクタ 343"/>
                <p:cNvCxnSpPr/>
                <p:nvPr/>
              </p:nvCxnSpPr>
              <p:spPr>
                <a:xfrm>
                  <a:off x="6876256" y="4869160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線コネクタ 344"/>
                <p:cNvCxnSpPr/>
                <p:nvPr/>
              </p:nvCxnSpPr>
              <p:spPr>
                <a:xfrm>
                  <a:off x="7397452" y="4797152"/>
                  <a:ext cx="558924" cy="9397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直線コネクタ 346"/>
                <p:cNvCxnSpPr/>
                <p:nvPr/>
              </p:nvCxnSpPr>
              <p:spPr>
                <a:xfrm flipH="1">
                  <a:off x="7603159" y="5556837"/>
                  <a:ext cx="461229" cy="6840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線コネクタ 349"/>
                <p:cNvCxnSpPr/>
                <p:nvPr/>
              </p:nvCxnSpPr>
              <p:spPr>
                <a:xfrm flipH="1">
                  <a:off x="7164288" y="4797152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3" name="グループ化 132"/>
          <p:cNvGrpSpPr/>
          <p:nvPr/>
        </p:nvGrpSpPr>
        <p:grpSpPr>
          <a:xfrm>
            <a:off x="377345" y="1052736"/>
            <a:ext cx="8047754" cy="1512168"/>
            <a:chOff x="412678" y="4653136"/>
            <a:chExt cx="8047754" cy="1512168"/>
          </a:xfrm>
        </p:grpSpPr>
        <p:grpSp>
          <p:nvGrpSpPr>
            <p:cNvPr id="2077" name="グループ化 2076"/>
            <p:cNvGrpSpPr/>
            <p:nvPr/>
          </p:nvGrpSpPr>
          <p:grpSpPr>
            <a:xfrm>
              <a:off x="412678" y="4653136"/>
              <a:ext cx="4491929" cy="1512168"/>
              <a:chOff x="512119" y="4797152"/>
              <a:chExt cx="4491929" cy="1512168"/>
            </a:xfrm>
          </p:grpSpPr>
          <p:grpSp>
            <p:nvGrpSpPr>
              <p:cNvPr id="282" name="グループ化 281"/>
              <p:cNvGrpSpPr/>
              <p:nvPr/>
            </p:nvGrpSpPr>
            <p:grpSpPr>
              <a:xfrm>
                <a:off x="512119" y="4797152"/>
                <a:ext cx="4203897" cy="1512168"/>
                <a:chOff x="3707904" y="1484784"/>
                <a:chExt cx="4203897" cy="1512168"/>
              </a:xfrm>
            </p:grpSpPr>
            <p:grpSp>
              <p:nvGrpSpPr>
                <p:cNvPr id="283" name="グループ化 282"/>
                <p:cNvGrpSpPr/>
                <p:nvPr/>
              </p:nvGrpSpPr>
              <p:grpSpPr>
                <a:xfrm>
                  <a:off x="3707904" y="1916832"/>
                  <a:ext cx="4203897" cy="1080120"/>
                  <a:chOff x="3707904" y="1916832"/>
                  <a:chExt cx="4203897" cy="1080120"/>
                </a:xfrm>
              </p:grpSpPr>
              <p:grpSp>
                <p:nvGrpSpPr>
                  <p:cNvPr id="290" name="グループ化 289"/>
                  <p:cNvGrpSpPr/>
                  <p:nvPr/>
                </p:nvGrpSpPr>
                <p:grpSpPr>
                  <a:xfrm>
                    <a:off x="3923928" y="1916832"/>
                    <a:ext cx="963537" cy="648072"/>
                    <a:chOff x="3923928" y="1916832"/>
                    <a:chExt cx="963537" cy="648072"/>
                  </a:xfrm>
                </p:grpSpPr>
                <p:sp>
                  <p:nvSpPr>
                    <p:cNvPr id="298" name="円/楕円 297"/>
                    <p:cNvSpPr/>
                    <p:nvPr/>
                  </p:nvSpPr>
                  <p:spPr>
                    <a:xfrm>
                      <a:off x="3923928" y="2348880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9" name="円/楕円 298"/>
                    <p:cNvSpPr/>
                    <p:nvPr/>
                  </p:nvSpPr>
                  <p:spPr>
                    <a:xfrm>
                      <a:off x="4211960" y="191683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91" name="円/楕円 290"/>
                  <p:cNvSpPr/>
                  <p:nvPr/>
                </p:nvSpPr>
                <p:spPr>
                  <a:xfrm>
                    <a:off x="5220072" y="191683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2" name="円/楕円 291"/>
                  <p:cNvSpPr/>
                  <p:nvPr/>
                </p:nvSpPr>
                <p:spPr>
                  <a:xfrm>
                    <a:off x="6228184" y="191683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3" name="円/楕円 292"/>
                  <p:cNvSpPr/>
                  <p:nvPr/>
                </p:nvSpPr>
                <p:spPr>
                  <a:xfrm>
                    <a:off x="7236296" y="191683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4" name="円/楕円 293"/>
                  <p:cNvSpPr/>
                  <p:nvPr/>
                </p:nvSpPr>
                <p:spPr>
                  <a:xfrm>
                    <a:off x="3707904" y="2780928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5" name="円/楕円 294"/>
                  <p:cNvSpPr/>
                  <p:nvPr/>
                </p:nvSpPr>
                <p:spPr>
                  <a:xfrm>
                    <a:off x="4716016" y="2780928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6" name="円/楕円 295"/>
                  <p:cNvSpPr/>
                  <p:nvPr/>
                </p:nvSpPr>
                <p:spPr>
                  <a:xfrm>
                    <a:off x="5724128" y="2780928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7" name="円/楕円 296"/>
                  <p:cNvSpPr/>
                  <p:nvPr/>
                </p:nvSpPr>
                <p:spPr>
                  <a:xfrm>
                    <a:off x="6732240" y="2780928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84" name="グループ化 283"/>
                <p:cNvGrpSpPr/>
                <p:nvPr/>
              </p:nvGrpSpPr>
              <p:grpSpPr>
                <a:xfrm>
                  <a:off x="5508104" y="1484784"/>
                  <a:ext cx="1683617" cy="216024"/>
                  <a:chOff x="5552679" y="1556792"/>
                  <a:chExt cx="1683617" cy="216024"/>
                </a:xfrm>
              </p:grpSpPr>
              <p:sp>
                <p:nvSpPr>
                  <p:cNvPr id="285" name="円/楕円 284"/>
                  <p:cNvSpPr/>
                  <p:nvPr/>
                </p:nvSpPr>
                <p:spPr>
                  <a:xfrm>
                    <a:off x="5552679" y="155679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6" name="円/楕円 285"/>
                  <p:cNvSpPr/>
                  <p:nvPr/>
                </p:nvSpPr>
                <p:spPr>
                  <a:xfrm>
                    <a:off x="6560791" y="155679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352" name="円/楕円 351"/>
              <p:cNvSpPr/>
              <p:nvPr/>
            </p:nvSpPr>
            <p:spPr>
              <a:xfrm>
                <a:off x="1259632" y="4797152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円/楕円 352"/>
              <p:cNvSpPr/>
              <p:nvPr/>
            </p:nvSpPr>
            <p:spPr>
              <a:xfrm>
                <a:off x="4328543" y="4797152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7" name="グループ化 356"/>
            <p:cNvGrpSpPr/>
            <p:nvPr/>
          </p:nvGrpSpPr>
          <p:grpSpPr>
            <a:xfrm>
              <a:off x="4472559" y="4653136"/>
              <a:ext cx="3987873" cy="1512168"/>
              <a:chOff x="512119" y="4797152"/>
              <a:chExt cx="3987873" cy="1512168"/>
            </a:xfrm>
          </p:grpSpPr>
          <p:grpSp>
            <p:nvGrpSpPr>
              <p:cNvPr id="358" name="グループ化 357"/>
              <p:cNvGrpSpPr/>
              <p:nvPr/>
            </p:nvGrpSpPr>
            <p:grpSpPr>
              <a:xfrm>
                <a:off x="512119" y="4797152"/>
                <a:ext cx="3987873" cy="1512168"/>
                <a:chOff x="3707904" y="1484784"/>
                <a:chExt cx="3987873" cy="1512168"/>
              </a:xfrm>
            </p:grpSpPr>
            <p:grpSp>
              <p:nvGrpSpPr>
                <p:cNvPr id="361" name="グループ化 360"/>
                <p:cNvGrpSpPr/>
                <p:nvPr/>
              </p:nvGrpSpPr>
              <p:grpSpPr>
                <a:xfrm>
                  <a:off x="3707904" y="1916832"/>
                  <a:ext cx="3987873" cy="1080120"/>
                  <a:chOff x="3707904" y="1916832"/>
                  <a:chExt cx="3987873" cy="1080120"/>
                </a:xfrm>
              </p:grpSpPr>
              <p:sp>
                <p:nvSpPr>
                  <p:cNvPr id="366" name="円/楕円 365"/>
                  <p:cNvSpPr/>
                  <p:nvPr/>
                </p:nvSpPr>
                <p:spPr>
                  <a:xfrm>
                    <a:off x="5940152" y="2348880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7" name="円/楕円 366"/>
                  <p:cNvSpPr/>
                  <p:nvPr/>
                </p:nvSpPr>
                <p:spPr>
                  <a:xfrm>
                    <a:off x="7020272" y="2348880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7" name="円/楕円 376"/>
                  <p:cNvSpPr/>
                  <p:nvPr/>
                </p:nvSpPr>
                <p:spPr>
                  <a:xfrm>
                    <a:off x="4211960" y="191683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9" name="円/楕円 368"/>
                  <p:cNvSpPr/>
                  <p:nvPr/>
                </p:nvSpPr>
                <p:spPr>
                  <a:xfrm>
                    <a:off x="5220072" y="191683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0" name="円/楕円 369"/>
                  <p:cNvSpPr/>
                  <p:nvPr/>
                </p:nvSpPr>
                <p:spPr>
                  <a:xfrm>
                    <a:off x="6228184" y="191683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2" name="円/楕円 371"/>
                  <p:cNvSpPr/>
                  <p:nvPr/>
                </p:nvSpPr>
                <p:spPr>
                  <a:xfrm>
                    <a:off x="3707904" y="2780928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3" name="円/楕円 372"/>
                  <p:cNvSpPr/>
                  <p:nvPr/>
                </p:nvSpPr>
                <p:spPr>
                  <a:xfrm>
                    <a:off x="4716016" y="2780928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4" name="円/楕円 373"/>
                  <p:cNvSpPr/>
                  <p:nvPr/>
                </p:nvSpPr>
                <p:spPr>
                  <a:xfrm>
                    <a:off x="5724128" y="2780928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5" name="円/楕円 374"/>
                  <p:cNvSpPr/>
                  <p:nvPr/>
                </p:nvSpPr>
                <p:spPr>
                  <a:xfrm>
                    <a:off x="6732240" y="2780928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62" name="グループ化 361"/>
                <p:cNvGrpSpPr/>
                <p:nvPr/>
              </p:nvGrpSpPr>
              <p:grpSpPr>
                <a:xfrm>
                  <a:off x="5508104" y="1484784"/>
                  <a:ext cx="1683617" cy="216024"/>
                  <a:chOff x="5552679" y="1556792"/>
                  <a:chExt cx="1683617" cy="216024"/>
                </a:xfrm>
              </p:grpSpPr>
              <p:sp>
                <p:nvSpPr>
                  <p:cNvPr id="363" name="円/楕円 362"/>
                  <p:cNvSpPr/>
                  <p:nvPr/>
                </p:nvSpPr>
                <p:spPr>
                  <a:xfrm>
                    <a:off x="5552679" y="155679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4" name="円/楕円 363"/>
                  <p:cNvSpPr/>
                  <p:nvPr/>
                </p:nvSpPr>
                <p:spPr>
                  <a:xfrm>
                    <a:off x="6560791" y="155679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359" name="円/楕円 358"/>
              <p:cNvSpPr/>
              <p:nvPr/>
            </p:nvSpPr>
            <p:spPr>
              <a:xfrm>
                <a:off x="1259632" y="4797152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9" name="グループ化 278"/>
          <p:cNvGrpSpPr/>
          <p:nvPr/>
        </p:nvGrpSpPr>
        <p:grpSpPr>
          <a:xfrm>
            <a:off x="1656347" y="1871536"/>
            <a:ext cx="4797103" cy="324036"/>
            <a:chOff x="1619672" y="6381328"/>
            <a:chExt cx="4797103" cy="324036"/>
          </a:xfrm>
        </p:grpSpPr>
        <p:grpSp>
          <p:nvGrpSpPr>
            <p:cNvPr id="278" name="グループ化 277"/>
            <p:cNvGrpSpPr/>
            <p:nvPr/>
          </p:nvGrpSpPr>
          <p:grpSpPr>
            <a:xfrm>
              <a:off x="1619672" y="6381328"/>
              <a:ext cx="1683617" cy="324036"/>
              <a:chOff x="1619672" y="6381328"/>
              <a:chExt cx="1683617" cy="324036"/>
            </a:xfrm>
          </p:grpSpPr>
          <p:grpSp>
            <p:nvGrpSpPr>
              <p:cNvPr id="390" name="グループ化 389"/>
              <p:cNvGrpSpPr/>
              <p:nvPr/>
            </p:nvGrpSpPr>
            <p:grpSpPr>
              <a:xfrm>
                <a:off x="1691680" y="6381328"/>
                <a:ext cx="504056" cy="324036"/>
                <a:chOff x="1763688" y="5409220"/>
                <a:chExt cx="504056" cy="324036"/>
              </a:xfrm>
            </p:grpSpPr>
            <p:cxnSp>
              <p:nvCxnSpPr>
                <p:cNvPr id="391" name="直線矢印コネクタ 390"/>
                <p:cNvCxnSpPr/>
                <p:nvPr/>
              </p:nvCxnSpPr>
              <p:spPr>
                <a:xfrm flipV="1">
                  <a:off x="1763688" y="5409220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線矢印コネクタ 391"/>
                <p:cNvCxnSpPr/>
                <p:nvPr/>
              </p:nvCxnSpPr>
              <p:spPr>
                <a:xfrm flipV="1">
                  <a:off x="2267744" y="5409220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6" name="円/楕円 395"/>
              <p:cNvSpPr/>
              <p:nvPr/>
            </p:nvSpPr>
            <p:spPr>
              <a:xfrm>
                <a:off x="1619672" y="6453336"/>
                <a:ext cx="675505" cy="21602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円/楕円 399"/>
              <p:cNvSpPr/>
              <p:nvPr/>
            </p:nvSpPr>
            <p:spPr>
              <a:xfrm>
                <a:off x="2627784" y="6453336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2" name="円/楕円 401"/>
            <p:cNvSpPr/>
            <p:nvPr/>
          </p:nvSpPr>
          <p:spPr>
            <a:xfrm>
              <a:off x="3725046" y="6453336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円/楕円 402"/>
            <p:cNvSpPr/>
            <p:nvPr/>
          </p:nvSpPr>
          <p:spPr>
            <a:xfrm>
              <a:off x="4688583" y="6453336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円/楕円 403"/>
            <p:cNvSpPr/>
            <p:nvPr/>
          </p:nvSpPr>
          <p:spPr>
            <a:xfrm>
              <a:off x="5741270" y="6453336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6" name="グループ化 405"/>
          <p:cNvGrpSpPr/>
          <p:nvPr/>
        </p:nvGrpSpPr>
        <p:grpSpPr>
          <a:xfrm>
            <a:off x="1728355" y="1871536"/>
            <a:ext cx="4725095" cy="324036"/>
            <a:chOff x="1691680" y="6381328"/>
            <a:chExt cx="4725095" cy="324036"/>
          </a:xfrm>
        </p:grpSpPr>
        <p:grpSp>
          <p:nvGrpSpPr>
            <p:cNvPr id="407" name="グループ化 406"/>
            <p:cNvGrpSpPr/>
            <p:nvPr/>
          </p:nvGrpSpPr>
          <p:grpSpPr>
            <a:xfrm>
              <a:off x="1691680" y="6381328"/>
              <a:ext cx="1512168" cy="324036"/>
              <a:chOff x="1691680" y="6381328"/>
              <a:chExt cx="1512168" cy="324036"/>
            </a:xfrm>
          </p:grpSpPr>
          <p:grpSp>
            <p:nvGrpSpPr>
              <p:cNvPr id="411" name="グループ化 410"/>
              <p:cNvGrpSpPr/>
              <p:nvPr/>
            </p:nvGrpSpPr>
            <p:grpSpPr>
              <a:xfrm>
                <a:off x="1691680" y="6381328"/>
                <a:ext cx="1512168" cy="324036"/>
                <a:chOff x="1763688" y="5409220"/>
                <a:chExt cx="1512168" cy="324036"/>
              </a:xfrm>
            </p:grpSpPr>
            <p:cxnSp>
              <p:nvCxnSpPr>
                <p:cNvPr id="414" name="直線矢印コネクタ 413"/>
                <p:cNvCxnSpPr/>
                <p:nvPr/>
              </p:nvCxnSpPr>
              <p:spPr>
                <a:xfrm flipV="1">
                  <a:off x="1763688" y="5409220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線矢印コネクタ 414"/>
                <p:cNvCxnSpPr/>
                <p:nvPr/>
              </p:nvCxnSpPr>
              <p:spPr>
                <a:xfrm flipV="1">
                  <a:off x="3275856" y="5409220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3" name="円/楕円 412"/>
              <p:cNvSpPr/>
              <p:nvPr/>
            </p:nvSpPr>
            <p:spPr>
              <a:xfrm>
                <a:off x="2140870" y="6453336"/>
                <a:ext cx="675505" cy="216024"/>
              </a:xfrm>
              <a:prstGeom prst="ellipse">
                <a:avLst/>
              </a:prstGeom>
              <a:solidFill>
                <a:srgbClr val="FF0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8" name="円/楕円 407"/>
            <p:cNvSpPr/>
            <p:nvPr/>
          </p:nvSpPr>
          <p:spPr>
            <a:xfrm>
              <a:off x="3725046" y="6453336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円/楕円 408"/>
            <p:cNvSpPr/>
            <p:nvPr/>
          </p:nvSpPr>
          <p:spPr>
            <a:xfrm>
              <a:off x="4688583" y="6453336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円/楕円 409"/>
            <p:cNvSpPr/>
            <p:nvPr/>
          </p:nvSpPr>
          <p:spPr>
            <a:xfrm>
              <a:off x="5741270" y="6453336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6" name="グループ化 415"/>
          <p:cNvGrpSpPr/>
          <p:nvPr/>
        </p:nvGrpSpPr>
        <p:grpSpPr>
          <a:xfrm>
            <a:off x="1728355" y="1871536"/>
            <a:ext cx="4608512" cy="324036"/>
            <a:chOff x="1691680" y="6381328"/>
            <a:chExt cx="4608512" cy="324036"/>
          </a:xfrm>
        </p:grpSpPr>
        <p:grpSp>
          <p:nvGrpSpPr>
            <p:cNvPr id="417" name="グループ化 416"/>
            <p:cNvGrpSpPr/>
            <p:nvPr/>
          </p:nvGrpSpPr>
          <p:grpSpPr>
            <a:xfrm>
              <a:off x="1691680" y="6381328"/>
              <a:ext cx="4608512" cy="324036"/>
              <a:chOff x="1691680" y="6381328"/>
              <a:chExt cx="4608512" cy="324036"/>
            </a:xfrm>
          </p:grpSpPr>
          <p:grpSp>
            <p:nvGrpSpPr>
              <p:cNvPr id="421" name="グループ化 420"/>
              <p:cNvGrpSpPr/>
              <p:nvPr/>
            </p:nvGrpSpPr>
            <p:grpSpPr>
              <a:xfrm>
                <a:off x="1691680" y="6381328"/>
                <a:ext cx="4608512" cy="324036"/>
                <a:chOff x="1763688" y="5409220"/>
                <a:chExt cx="4608512" cy="324036"/>
              </a:xfrm>
            </p:grpSpPr>
            <p:cxnSp>
              <p:nvCxnSpPr>
                <p:cNvPr id="423" name="直線矢印コネクタ 422"/>
                <p:cNvCxnSpPr/>
                <p:nvPr/>
              </p:nvCxnSpPr>
              <p:spPr>
                <a:xfrm flipV="1">
                  <a:off x="1763688" y="5409220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直線矢印コネクタ 423"/>
                <p:cNvCxnSpPr/>
                <p:nvPr/>
              </p:nvCxnSpPr>
              <p:spPr>
                <a:xfrm flipV="1">
                  <a:off x="6372200" y="5409220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2" name="円/楕円 421"/>
              <p:cNvSpPr/>
              <p:nvPr/>
            </p:nvSpPr>
            <p:spPr>
              <a:xfrm>
                <a:off x="2140870" y="6453336"/>
                <a:ext cx="675505" cy="216024"/>
              </a:xfrm>
              <a:prstGeom prst="ellipse">
                <a:avLst/>
              </a:prstGeom>
              <a:solidFill>
                <a:srgbClr val="FF0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8" name="円/楕円 417"/>
            <p:cNvSpPr/>
            <p:nvPr/>
          </p:nvSpPr>
          <p:spPr>
            <a:xfrm>
              <a:off x="4139952" y="6453336"/>
              <a:ext cx="675505" cy="216024"/>
            </a:xfrm>
            <a:prstGeom prst="ellipse">
              <a:avLst/>
            </a:prstGeom>
            <a:solidFill>
              <a:srgbClr val="FF0000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円/楕円 418"/>
            <p:cNvSpPr/>
            <p:nvPr/>
          </p:nvSpPr>
          <p:spPr>
            <a:xfrm>
              <a:off x="5148064" y="6453336"/>
              <a:ext cx="675505" cy="216024"/>
            </a:xfrm>
            <a:prstGeom prst="ellipse">
              <a:avLst/>
            </a:prstGeom>
            <a:solidFill>
              <a:srgbClr val="FF0000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円/楕円 419"/>
            <p:cNvSpPr/>
            <p:nvPr/>
          </p:nvSpPr>
          <p:spPr>
            <a:xfrm>
              <a:off x="3131840" y="6453336"/>
              <a:ext cx="675505" cy="216024"/>
            </a:xfrm>
            <a:prstGeom prst="ellipse">
              <a:avLst/>
            </a:prstGeom>
            <a:solidFill>
              <a:srgbClr val="FF0000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1" name="テキスト ボックス 280"/>
          <p:cNvSpPr txBox="1"/>
          <p:nvPr/>
        </p:nvSpPr>
        <p:spPr>
          <a:xfrm>
            <a:off x="432211" y="2699628"/>
            <a:ext cx="817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 err="1" smtClean="0"/>
              <a:t>Magnon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triplon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/>
              <a:t>excitation (S= 1)</a:t>
            </a:r>
            <a:r>
              <a:rPr lang="ja-JP" altLang="en-US" dirty="0"/>
              <a:t> </a:t>
            </a:r>
            <a:r>
              <a:rPr lang="en-US" altLang="ja-JP" dirty="0" smtClean="0"/>
              <a:t>is decomposed into domain-wall like excitation. </a:t>
            </a:r>
          </a:p>
        </p:txBody>
      </p:sp>
      <p:grpSp>
        <p:nvGrpSpPr>
          <p:cNvPr id="329" name="グループ化 328"/>
          <p:cNvGrpSpPr/>
          <p:nvPr/>
        </p:nvGrpSpPr>
        <p:grpSpPr>
          <a:xfrm>
            <a:off x="4244558" y="274004"/>
            <a:ext cx="2596365" cy="2245604"/>
            <a:chOff x="3799966" y="3595664"/>
            <a:chExt cx="3004282" cy="2245604"/>
          </a:xfrm>
        </p:grpSpPr>
        <p:sp>
          <p:nvSpPr>
            <p:cNvPr id="321" name="円/楕円 320"/>
            <p:cNvSpPr/>
            <p:nvPr/>
          </p:nvSpPr>
          <p:spPr>
            <a:xfrm>
              <a:off x="5790743" y="4914456"/>
              <a:ext cx="1013505" cy="9268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5" name="曲線コネクタ 324"/>
            <p:cNvCxnSpPr/>
            <p:nvPr/>
          </p:nvCxnSpPr>
          <p:spPr>
            <a:xfrm rot="10800000">
              <a:off x="3799966" y="3595664"/>
              <a:ext cx="1917542" cy="1773488"/>
            </a:xfrm>
            <a:prstGeom prst="curvedConnector3">
              <a:avLst/>
            </a:prstGeom>
            <a:ln>
              <a:solidFill>
                <a:schemeClr val="tx1"/>
              </a:solidFill>
              <a:prstDash val="lgDash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8" name="テキスト ボックス 437"/>
          <p:cNvSpPr txBox="1"/>
          <p:nvPr/>
        </p:nvSpPr>
        <p:spPr>
          <a:xfrm>
            <a:off x="432211" y="3059668"/>
            <a:ext cx="471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/>
              <a:t>A pair of spinon are created out of 1-Magnon</a:t>
            </a: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3096507" y="9804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: = Spinon</a:t>
            </a:r>
            <a:endParaRPr kumimoji="1" lang="ja-JP" altLang="en-US" b="1" dirty="0"/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251520" y="3419708"/>
            <a:ext cx="679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en-US" altLang="ja-JP" dirty="0" smtClean="0"/>
              <a:t>Whether can we separate a pair of two </a:t>
            </a:r>
            <a:r>
              <a:rPr kumimoji="1" lang="en-US" altLang="ja-JP" dirty="0" err="1" smtClean="0"/>
              <a:t>spinons</a:t>
            </a:r>
            <a:r>
              <a:rPr kumimoji="1" lang="en-US" altLang="ja-JP" dirty="0" smtClean="0"/>
              <a:t>  from each other ?? </a:t>
            </a:r>
            <a:endParaRPr kumimoji="1" lang="ja-JP" altLang="en-US" dirty="0"/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810790" y="5723964"/>
            <a:ext cx="60549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kumimoji="1" lang="en-US" altLang="ja-JP" dirty="0" smtClean="0"/>
              <a:t> </a:t>
            </a:r>
            <a:r>
              <a:rPr kumimoji="1" lang="en-US" altLang="ja-JP" b="1" i="1" dirty="0" smtClean="0"/>
              <a:t>Energy cost  </a:t>
            </a:r>
            <a:r>
              <a:rPr lang="en-US" altLang="ja-JP" dirty="0" smtClean="0"/>
              <a:t>is</a:t>
            </a:r>
            <a:r>
              <a:rPr kumimoji="1" lang="en-US" altLang="ja-JP" dirty="0" smtClean="0"/>
              <a:t> proportional to </a:t>
            </a:r>
            <a:r>
              <a:rPr kumimoji="1" lang="en-US" altLang="ja-JP" sz="2300" b="1" i="1" dirty="0" smtClean="0"/>
              <a:t>L </a:t>
            </a:r>
            <a:r>
              <a:rPr kumimoji="1" lang="en-US" altLang="ja-JP" dirty="0" smtClean="0"/>
              <a:t>(length between the two).</a:t>
            </a:r>
            <a:endParaRPr kumimoji="1" lang="ja-JP" altLang="en-US" sz="2300" b="1" i="1" dirty="0"/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810442" y="6146720"/>
            <a:ext cx="757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ja-JP" dirty="0"/>
              <a:t> </a:t>
            </a:r>
            <a:r>
              <a:rPr lang="en-US" altLang="ja-JP" dirty="0" smtClean="0"/>
              <a:t>Two domain-wall excitations are confined with each other (confinement)</a:t>
            </a:r>
            <a:endParaRPr kumimoji="1" lang="ja-JP" altLang="en-US" sz="2300" b="1" i="1" dirty="0"/>
          </a:p>
        </p:txBody>
      </p:sp>
      <p:grpSp>
        <p:nvGrpSpPr>
          <p:cNvPr id="288" name="グループ化 287"/>
          <p:cNvGrpSpPr/>
          <p:nvPr/>
        </p:nvGrpSpPr>
        <p:grpSpPr>
          <a:xfrm>
            <a:off x="323528" y="3717032"/>
            <a:ext cx="8047754" cy="1944216"/>
            <a:chOff x="412678" y="548680"/>
            <a:chExt cx="8047754" cy="1944216"/>
          </a:xfrm>
        </p:grpSpPr>
        <p:sp>
          <p:nvSpPr>
            <p:cNvPr id="289" name="テキスト ボックス 288"/>
            <p:cNvSpPr txBox="1"/>
            <p:nvPr/>
          </p:nvSpPr>
          <p:spPr>
            <a:xfrm>
              <a:off x="520225" y="548680"/>
              <a:ext cx="3066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 </a:t>
              </a:r>
              <a:r>
                <a:rPr lang="en-US" altLang="ja-JP" dirty="0" smtClean="0"/>
                <a:t>V</a:t>
              </a:r>
              <a:r>
                <a:rPr kumimoji="1" lang="en-US" altLang="ja-JP" dirty="0" smtClean="0"/>
                <a:t>BS state , . . . . Impossible !</a:t>
              </a:r>
            </a:p>
          </p:txBody>
        </p:sp>
        <p:grpSp>
          <p:nvGrpSpPr>
            <p:cNvPr id="322" name="グループ化 321"/>
            <p:cNvGrpSpPr/>
            <p:nvPr/>
          </p:nvGrpSpPr>
          <p:grpSpPr>
            <a:xfrm>
              <a:off x="412678" y="980728"/>
              <a:ext cx="8047754" cy="1512168"/>
              <a:chOff x="412678" y="4653136"/>
              <a:chExt cx="8047754" cy="1512168"/>
            </a:xfrm>
          </p:grpSpPr>
          <p:grpSp>
            <p:nvGrpSpPr>
              <p:cNvPr id="430" name="グループ化 429"/>
              <p:cNvGrpSpPr/>
              <p:nvPr/>
            </p:nvGrpSpPr>
            <p:grpSpPr>
              <a:xfrm>
                <a:off x="412678" y="4653136"/>
                <a:ext cx="4491929" cy="1512168"/>
                <a:chOff x="512119" y="4797152"/>
                <a:chExt cx="4491929" cy="1512168"/>
              </a:xfrm>
            </p:grpSpPr>
            <p:grpSp>
              <p:nvGrpSpPr>
                <p:cNvPr id="448" name="グループ化 447"/>
                <p:cNvGrpSpPr/>
                <p:nvPr/>
              </p:nvGrpSpPr>
              <p:grpSpPr>
                <a:xfrm>
                  <a:off x="512119" y="4797152"/>
                  <a:ext cx="4203897" cy="1512168"/>
                  <a:chOff x="3707904" y="1484784"/>
                  <a:chExt cx="4203897" cy="1512168"/>
                </a:xfrm>
              </p:grpSpPr>
              <p:grpSp>
                <p:nvGrpSpPr>
                  <p:cNvPr id="451" name="グループ化 450"/>
                  <p:cNvGrpSpPr/>
                  <p:nvPr/>
                </p:nvGrpSpPr>
                <p:grpSpPr>
                  <a:xfrm>
                    <a:off x="3707904" y="1916832"/>
                    <a:ext cx="4203897" cy="1080120"/>
                    <a:chOff x="3707904" y="1916832"/>
                    <a:chExt cx="4203897" cy="1080120"/>
                  </a:xfrm>
                </p:grpSpPr>
                <p:grpSp>
                  <p:nvGrpSpPr>
                    <p:cNvPr id="455" name="グループ化 454"/>
                    <p:cNvGrpSpPr/>
                    <p:nvPr/>
                  </p:nvGrpSpPr>
                  <p:grpSpPr>
                    <a:xfrm>
                      <a:off x="3923928" y="1916832"/>
                      <a:ext cx="963537" cy="648072"/>
                      <a:chOff x="3923928" y="1916832"/>
                      <a:chExt cx="963537" cy="648072"/>
                    </a:xfrm>
                  </p:grpSpPr>
                  <p:sp>
                    <p:nvSpPr>
                      <p:cNvPr id="463" name="円/楕円 462"/>
                      <p:cNvSpPr/>
                      <p:nvPr/>
                    </p:nvSpPr>
                    <p:spPr>
                      <a:xfrm>
                        <a:off x="3923928" y="2348880"/>
                        <a:ext cx="675505" cy="216024"/>
                      </a:xfrm>
                      <a:prstGeom prst="ellipse">
                        <a:avLst/>
                      </a:prstGeom>
                      <a:solidFill>
                        <a:schemeClr val="accent1">
                          <a:alpha val="83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64" name="円/楕円 463"/>
                      <p:cNvSpPr/>
                      <p:nvPr/>
                    </p:nvSpPr>
                    <p:spPr>
                      <a:xfrm>
                        <a:off x="4211960" y="1916832"/>
                        <a:ext cx="675505" cy="216024"/>
                      </a:xfrm>
                      <a:prstGeom prst="ellipse">
                        <a:avLst/>
                      </a:prstGeom>
                      <a:solidFill>
                        <a:schemeClr val="accent1">
                          <a:alpha val="83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456" name="円/楕円 455"/>
                    <p:cNvSpPr/>
                    <p:nvPr/>
                  </p:nvSpPr>
                  <p:spPr>
                    <a:xfrm>
                      <a:off x="5220072" y="191683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7" name="円/楕円 456"/>
                    <p:cNvSpPr/>
                    <p:nvPr/>
                  </p:nvSpPr>
                  <p:spPr>
                    <a:xfrm>
                      <a:off x="6228184" y="191683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8" name="円/楕円 457"/>
                    <p:cNvSpPr/>
                    <p:nvPr/>
                  </p:nvSpPr>
                  <p:spPr>
                    <a:xfrm>
                      <a:off x="7236296" y="191683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9" name="円/楕円 458"/>
                    <p:cNvSpPr/>
                    <p:nvPr/>
                  </p:nvSpPr>
                  <p:spPr>
                    <a:xfrm>
                      <a:off x="3707904" y="2780928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0" name="円/楕円 459"/>
                    <p:cNvSpPr/>
                    <p:nvPr/>
                  </p:nvSpPr>
                  <p:spPr>
                    <a:xfrm>
                      <a:off x="4716016" y="2780928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1" name="円/楕円 460"/>
                    <p:cNvSpPr/>
                    <p:nvPr/>
                  </p:nvSpPr>
                  <p:spPr>
                    <a:xfrm>
                      <a:off x="5724128" y="2780928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2" name="円/楕円 461"/>
                    <p:cNvSpPr/>
                    <p:nvPr/>
                  </p:nvSpPr>
                  <p:spPr>
                    <a:xfrm>
                      <a:off x="6732240" y="2780928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52" name="グループ化 451"/>
                  <p:cNvGrpSpPr/>
                  <p:nvPr/>
                </p:nvGrpSpPr>
                <p:grpSpPr>
                  <a:xfrm>
                    <a:off x="5508104" y="1484784"/>
                    <a:ext cx="1683617" cy="216024"/>
                    <a:chOff x="5552679" y="1556792"/>
                    <a:chExt cx="1683617" cy="216024"/>
                  </a:xfrm>
                </p:grpSpPr>
                <p:sp>
                  <p:nvSpPr>
                    <p:cNvPr id="453" name="円/楕円 452"/>
                    <p:cNvSpPr/>
                    <p:nvPr/>
                  </p:nvSpPr>
                  <p:spPr>
                    <a:xfrm>
                      <a:off x="5552679" y="155679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4" name="円/楕円 453"/>
                    <p:cNvSpPr/>
                    <p:nvPr/>
                  </p:nvSpPr>
                  <p:spPr>
                    <a:xfrm>
                      <a:off x="6560791" y="155679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449" name="円/楕円 448"/>
                <p:cNvSpPr/>
                <p:nvPr/>
              </p:nvSpPr>
              <p:spPr>
                <a:xfrm>
                  <a:off x="1259632" y="4797152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円/楕円 449"/>
                <p:cNvSpPr/>
                <p:nvPr/>
              </p:nvSpPr>
              <p:spPr>
                <a:xfrm>
                  <a:off x="4328543" y="4797152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31" name="グループ化 430"/>
              <p:cNvGrpSpPr/>
              <p:nvPr/>
            </p:nvGrpSpPr>
            <p:grpSpPr>
              <a:xfrm>
                <a:off x="4472559" y="4653136"/>
                <a:ext cx="3987873" cy="1512168"/>
                <a:chOff x="512119" y="4797152"/>
                <a:chExt cx="3987873" cy="1512168"/>
              </a:xfrm>
            </p:grpSpPr>
            <p:grpSp>
              <p:nvGrpSpPr>
                <p:cNvPr id="432" name="グループ化 431"/>
                <p:cNvGrpSpPr/>
                <p:nvPr/>
              </p:nvGrpSpPr>
              <p:grpSpPr>
                <a:xfrm>
                  <a:off x="512119" y="4797152"/>
                  <a:ext cx="3987873" cy="1512168"/>
                  <a:chOff x="3707904" y="1484784"/>
                  <a:chExt cx="3987873" cy="1512168"/>
                </a:xfrm>
              </p:grpSpPr>
              <p:grpSp>
                <p:nvGrpSpPr>
                  <p:cNvPr id="434" name="グループ化 433"/>
                  <p:cNvGrpSpPr/>
                  <p:nvPr/>
                </p:nvGrpSpPr>
                <p:grpSpPr>
                  <a:xfrm>
                    <a:off x="3707904" y="1916832"/>
                    <a:ext cx="3987873" cy="1080120"/>
                    <a:chOff x="3707904" y="1916832"/>
                    <a:chExt cx="3987873" cy="1080120"/>
                  </a:xfrm>
                </p:grpSpPr>
                <p:sp>
                  <p:nvSpPr>
                    <p:cNvPr id="439" name="円/楕円 438"/>
                    <p:cNvSpPr/>
                    <p:nvPr/>
                  </p:nvSpPr>
                  <p:spPr>
                    <a:xfrm>
                      <a:off x="5940152" y="2348880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0" name="円/楕円 439"/>
                    <p:cNvSpPr/>
                    <p:nvPr/>
                  </p:nvSpPr>
                  <p:spPr>
                    <a:xfrm>
                      <a:off x="7020272" y="2348880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1" name="円/楕円 440"/>
                    <p:cNvSpPr/>
                    <p:nvPr/>
                  </p:nvSpPr>
                  <p:spPr>
                    <a:xfrm>
                      <a:off x="4211960" y="191683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2" name="円/楕円 441"/>
                    <p:cNvSpPr/>
                    <p:nvPr/>
                  </p:nvSpPr>
                  <p:spPr>
                    <a:xfrm>
                      <a:off x="5220072" y="191683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3" name="円/楕円 442"/>
                    <p:cNvSpPr/>
                    <p:nvPr/>
                  </p:nvSpPr>
                  <p:spPr>
                    <a:xfrm>
                      <a:off x="6228184" y="191683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4" name="円/楕円 443"/>
                    <p:cNvSpPr/>
                    <p:nvPr/>
                  </p:nvSpPr>
                  <p:spPr>
                    <a:xfrm>
                      <a:off x="3707904" y="2780928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5" name="円/楕円 444"/>
                    <p:cNvSpPr/>
                    <p:nvPr/>
                  </p:nvSpPr>
                  <p:spPr>
                    <a:xfrm>
                      <a:off x="4716016" y="2780928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6" name="円/楕円 445"/>
                    <p:cNvSpPr/>
                    <p:nvPr/>
                  </p:nvSpPr>
                  <p:spPr>
                    <a:xfrm>
                      <a:off x="5724128" y="2780928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7" name="円/楕円 446"/>
                    <p:cNvSpPr/>
                    <p:nvPr/>
                  </p:nvSpPr>
                  <p:spPr>
                    <a:xfrm>
                      <a:off x="6759673" y="2780928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35" name="グループ化 434"/>
                  <p:cNvGrpSpPr/>
                  <p:nvPr/>
                </p:nvGrpSpPr>
                <p:grpSpPr>
                  <a:xfrm>
                    <a:off x="5508104" y="1484784"/>
                    <a:ext cx="1683617" cy="216024"/>
                    <a:chOff x="5552679" y="1556792"/>
                    <a:chExt cx="1683617" cy="216024"/>
                  </a:xfrm>
                </p:grpSpPr>
                <p:sp>
                  <p:nvSpPr>
                    <p:cNvPr id="436" name="円/楕円 435"/>
                    <p:cNvSpPr/>
                    <p:nvPr/>
                  </p:nvSpPr>
                  <p:spPr>
                    <a:xfrm>
                      <a:off x="5552679" y="155679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37" name="円/楕円 436"/>
                    <p:cNvSpPr/>
                    <p:nvPr/>
                  </p:nvSpPr>
                  <p:spPr>
                    <a:xfrm>
                      <a:off x="6560791" y="1556792"/>
                      <a:ext cx="675505" cy="216024"/>
                    </a:xfrm>
                    <a:prstGeom prst="ellipse">
                      <a:avLst/>
                    </a:prstGeom>
                    <a:solidFill>
                      <a:schemeClr val="accent1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433" name="円/楕円 432"/>
                <p:cNvSpPr/>
                <p:nvPr/>
              </p:nvSpPr>
              <p:spPr>
                <a:xfrm>
                  <a:off x="1259632" y="4797152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23" name="グループ化 322"/>
            <p:cNvGrpSpPr/>
            <p:nvPr/>
          </p:nvGrpSpPr>
          <p:grpSpPr>
            <a:xfrm>
              <a:off x="1835696" y="1736812"/>
              <a:ext cx="4536504" cy="324036"/>
              <a:chOff x="1691680" y="6381328"/>
              <a:chExt cx="4536504" cy="324036"/>
            </a:xfrm>
          </p:grpSpPr>
          <p:grpSp>
            <p:nvGrpSpPr>
              <p:cNvPr id="401" name="グループ化 400"/>
              <p:cNvGrpSpPr/>
              <p:nvPr/>
            </p:nvGrpSpPr>
            <p:grpSpPr>
              <a:xfrm>
                <a:off x="1691680" y="6381328"/>
                <a:ext cx="4536504" cy="324036"/>
                <a:chOff x="1691680" y="6381328"/>
                <a:chExt cx="4536504" cy="324036"/>
              </a:xfrm>
            </p:grpSpPr>
            <p:grpSp>
              <p:nvGrpSpPr>
                <p:cNvPr id="426" name="グループ化 425"/>
                <p:cNvGrpSpPr/>
                <p:nvPr/>
              </p:nvGrpSpPr>
              <p:grpSpPr>
                <a:xfrm>
                  <a:off x="1691680" y="6381328"/>
                  <a:ext cx="4536504" cy="324036"/>
                  <a:chOff x="1763688" y="5409220"/>
                  <a:chExt cx="4536504" cy="324036"/>
                </a:xfrm>
              </p:grpSpPr>
              <p:cxnSp>
                <p:nvCxnSpPr>
                  <p:cNvPr id="428" name="直線矢印コネクタ 427"/>
                  <p:cNvCxnSpPr/>
                  <p:nvPr/>
                </p:nvCxnSpPr>
                <p:spPr>
                  <a:xfrm flipV="1">
                    <a:off x="1763688" y="5409220"/>
                    <a:ext cx="0" cy="324036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直線矢印コネクタ 428"/>
                  <p:cNvCxnSpPr/>
                  <p:nvPr/>
                </p:nvCxnSpPr>
                <p:spPr>
                  <a:xfrm flipV="1">
                    <a:off x="6300192" y="5409220"/>
                    <a:ext cx="0" cy="324036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7" name="円/楕円 426"/>
                <p:cNvSpPr/>
                <p:nvPr/>
              </p:nvSpPr>
              <p:spPr>
                <a:xfrm>
                  <a:off x="2140870" y="6453336"/>
                  <a:ext cx="675505" cy="216024"/>
                </a:xfrm>
                <a:prstGeom prst="ellipse">
                  <a:avLst/>
                </a:prstGeom>
                <a:solidFill>
                  <a:srgbClr val="FF0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05" name="円/楕円 404"/>
              <p:cNvSpPr/>
              <p:nvPr/>
            </p:nvSpPr>
            <p:spPr>
              <a:xfrm>
                <a:off x="4139952" y="6453336"/>
                <a:ext cx="675505" cy="216024"/>
              </a:xfrm>
              <a:prstGeom prst="ellipse">
                <a:avLst/>
              </a:prstGeom>
              <a:solidFill>
                <a:srgbClr val="FF0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円/楕円 411"/>
              <p:cNvSpPr/>
              <p:nvPr/>
            </p:nvSpPr>
            <p:spPr>
              <a:xfrm>
                <a:off x="5148064" y="6453336"/>
                <a:ext cx="675505" cy="216024"/>
              </a:xfrm>
              <a:prstGeom prst="ellipse">
                <a:avLst/>
              </a:prstGeom>
              <a:solidFill>
                <a:srgbClr val="FF0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円/楕円 424"/>
              <p:cNvSpPr/>
              <p:nvPr/>
            </p:nvSpPr>
            <p:spPr>
              <a:xfrm>
                <a:off x="3131840" y="6453336"/>
                <a:ext cx="675505" cy="216024"/>
              </a:xfrm>
              <a:prstGeom prst="ellipse">
                <a:avLst/>
              </a:prstGeom>
              <a:solidFill>
                <a:srgbClr val="FF0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4" name="グループ化 323"/>
            <p:cNvGrpSpPr/>
            <p:nvPr/>
          </p:nvGrpSpPr>
          <p:grpSpPr>
            <a:xfrm>
              <a:off x="467544" y="980728"/>
              <a:ext cx="7592767" cy="1512168"/>
              <a:chOff x="651641" y="2708920"/>
              <a:chExt cx="7592767" cy="1512168"/>
            </a:xfrm>
          </p:grpSpPr>
          <p:grpSp>
            <p:nvGrpSpPr>
              <p:cNvPr id="326" name="グループ化 325"/>
              <p:cNvGrpSpPr/>
              <p:nvPr/>
            </p:nvGrpSpPr>
            <p:grpSpPr>
              <a:xfrm>
                <a:off x="651641" y="2708920"/>
                <a:ext cx="7592767" cy="1440160"/>
                <a:chOff x="1124000" y="1484784"/>
                <a:chExt cx="7592767" cy="1440160"/>
              </a:xfrm>
            </p:grpSpPr>
            <p:cxnSp>
              <p:nvCxnSpPr>
                <p:cNvPr id="371" name="直線コネクタ 370"/>
                <p:cNvCxnSpPr/>
                <p:nvPr/>
              </p:nvCxnSpPr>
              <p:spPr>
                <a:xfrm flipH="1">
                  <a:off x="2699792" y="1484784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線コネクタ 375"/>
                <p:cNvCxnSpPr/>
                <p:nvPr/>
              </p:nvCxnSpPr>
              <p:spPr>
                <a:xfrm flipH="1">
                  <a:off x="2195736" y="1484784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線コネクタ 377"/>
                <p:cNvCxnSpPr/>
                <p:nvPr/>
              </p:nvCxnSpPr>
              <p:spPr>
                <a:xfrm flipH="1">
                  <a:off x="1691680" y="1484784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直線コネクタ 378"/>
                <p:cNvCxnSpPr/>
                <p:nvPr/>
              </p:nvCxnSpPr>
              <p:spPr>
                <a:xfrm flipH="1">
                  <a:off x="1187622" y="1484784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直線コネクタ 379"/>
                <p:cNvCxnSpPr/>
                <p:nvPr/>
              </p:nvCxnSpPr>
              <p:spPr>
                <a:xfrm>
                  <a:off x="1907704" y="1484784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直線コネクタ 380"/>
                <p:cNvCxnSpPr/>
                <p:nvPr/>
              </p:nvCxnSpPr>
              <p:spPr>
                <a:xfrm>
                  <a:off x="2411760" y="1484784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直線コネクタ 381"/>
                <p:cNvCxnSpPr/>
                <p:nvPr/>
              </p:nvCxnSpPr>
              <p:spPr>
                <a:xfrm>
                  <a:off x="1619672" y="1844824"/>
                  <a:ext cx="630932" cy="108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直線コネクタ 382"/>
                <p:cNvCxnSpPr/>
                <p:nvPr/>
              </p:nvCxnSpPr>
              <p:spPr>
                <a:xfrm>
                  <a:off x="1323070" y="2204864"/>
                  <a:ext cx="423478" cy="7200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線コネクタ 383"/>
                <p:cNvCxnSpPr/>
                <p:nvPr/>
              </p:nvCxnSpPr>
              <p:spPr>
                <a:xfrm>
                  <a:off x="1440174" y="2852936"/>
                  <a:ext cx="703825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直線コネクタ 384"/>
                <p:cNvCxnSpPr/>
                <p:nvPr/>
              </p:nvCxnSpPr>
              <p:spPr>
                <a:xfrm>
                  <a:off x="1124000" y="2420888"/>
                  <a:ext cx="75927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線コネクタ 385"/>
                <p:cNvCxnSpPr/>
                <p:nvPr/>
              </p:nvCxnSpPr>
              <p:spPr>
                <a:xfrm>
                  <a:off x="1583667" y="1988840"/>
                  <a:ext cx="689476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線コネクタ 386"/>
                <p:cNvCxnSpPr/>
                <p:nvPr/>
              </p:nvCxnSpPr>
              <p:spPr>
                <a:xfrm>
                  <a:off x="1804702" y="1556792"/>
                  <a:ext cx="691206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線コネクタ 387"/>
                <p:cNvCxnSpPr/>
                <p:nvPr/>
              </p:nvCxnSpPr>
              <p:spPr>
                <a:xfrm>
                  <a:off x="2915818" y="1484784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直線コネクタ 388"/>
                <p:cNvCxnSpPr/>
                <p:nvPr/>
              </p:nvCxnSpPr>
              <p:spPr>
                <a:xfrm flipH="1">
                  <a:off x="3203848" y="1484784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直線コネクタ 392"/>
                <p:cNvCxnSpPr/>
                <p:nvPr/>
              </p:nvCxnSpPr>
              <p:spPr>
                <a:xfrm flipH="1">
                  <a:off x="3707906" y="1484784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線コネクタ 393"/>
                <p:cNvCxnSpPr/>
                <p:nvPr/>
              </p:nvCxnSpPr>
              <p:spPr>
                <a:xfrm>
                  <a:off x="3437014" y="1484784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線コネクタ 394"/>
                <p:cNvCxnSpPr/>
                <p:nvPr/>
              </p:nvCxnSpPr>
              <p:spPr>
                <a:xfrm>
                  <a:off x="3941070" y="1484784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線コネクタ 396"/>
                <p:cNvCxnSpPr/>
                <p:nvPr/>
              </p:nvCxnSpPr>
              <p:spPr>
                <a:xfrm>
                  <a:off x="4445126" y="1484784"/>
                  <a:ext cx="882959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線コネクタ 397"/>
                <p:cNvCxnSpPr/>
                <p:nvPr/>
              </p:nvCxnSpPr>
              <p:spPr>
                <a:xfrm flipH="1">
                  <a:off x="4211962" y="1556792"/>
                  <a:ext cx="792090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線コネクタ 398"/>
                <p:cNvCxnSpPr/>
                <p:nvPr/>
              </p:nvCxnSpPr>
              <p:spPr>
                <a:xfrm flipH="1">
                  <a:off x="4716017" y="1556792"/>
                  <a:ext cx="774947" cy="136815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" name="グループ化 326"/>
              <p:cNvGrpSpPr/>
              <p:nvPr/>
            </p:nvGrpSpPr>
            <p:grpSpPr>
              <a:xfrm>
                <a:off x="4463988" y="2708920"/>
                <a:ext cx="3708412" cy="1512168"/>
                <a:chOff x="4355976" y="4797152"/>
                <a:chExt cx="3708412" cy="1512168"/>
              </a:xfrm>
            </p:grpSpPr>
            <p:cxnSp>
              <p:nvCxnSpPr>
                <p:cNvPr id="328" name="直線コネクタ 327"/>
                <p:cNvCxnSpPr/>
                <p:nvPr/>
              </p:nvCxnSpPr>
              <p:spPr>
                <a:xfrm>
                  <a:off x="4355976" y="4797152"/>
                  <a:ext cx="846956" cy="1440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0" name="グループ化 329"/>
                <p:cNvGrpSpPr/>
                <p:nvPr/>
              </p:nvGrpSpPr>
              <p:grpSpPr>
                <a:xfrm>
                  <a:off x="4644008" y="4797152"/>
                  <a:ext cx="3420380" cy="1512168"/>
                  <a:chOff x="4644008" y="4797152"/>
                  <a:chExt cx="3420380" cy="1512168"/>
                </a:xfrm>
              </p:grpSpPr>
              <p:cxnSp>
                <p:nvCxnSpPr>
                  <p:cNvPr id="331" name="直線コネクタ 330"/>
                  <p:cNvCxnSpPr/>
                  <p:nvPr/>
                </p:nvCxnSpPr>
                <p:spPr>
                  <a:xfrm flipH="1">
                    <a:off x="4644008" y="4869160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直線コネクタ 331"/>
                  <p:cNvCxnSpPr/>
                  <p:nvPr/>
                </p:nvCxnSpPr>
                <p:spPr>
                  <a:xfrm>
                    <a:off x="4877172" y="4869160"/>
                    <a:ext cx="846956" cy="1440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直線コネクタ 333"/>
                  <p:cNvCxnSpPr/>
                  <p:nvPr/>
                </p:nvCxnSpPr>
                <p:spPr>
                  <a:xfrm flipH="1">
                    <a:off x="5148062" y="4797152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直線コネクタ 345"/>
                  <p:cNvCxnSpPr/>
                  <p:nvPr/>
                </p:nvCxnSpPr>
                <p:spPr>
                  <a:xfrm flipH="1">
                    <a:off x="5652118" y="4797152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直線コネクタ 347"/>
                  <p:cNvCxnSpPr/>
                  <p:nvPr/>
                </p:nvCxnSpPr>
                <p:spPr>
                  <a:xfrm>
                    <a:off x="5381228" y="4869160"/>
                    <a:ext cx="846956" cy="1440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直線コネクタ 348"/>
                  <p:cNvCxnSpPr/>
                  <p:nvPr/>
                </p:nvCxnSpPr>
                <p:spPr>
                  <a:xfrm>
                    <a:off x="5885284" y="4869160"/>
                    <a:ext cx="846956" cy="1440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直線コネクタ 350"/>
                  <p:cNvCxnSpPr/>
                  <p:nvPr/>
                </p:nvCxnSpPr>
                <p:spPr>
                  <a:xfrm flipH="1">
                    <a:off x="6156174" y="4797152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直線コネクタ 353"/>
                  <p:cNvCxnSpPr/>
                  <p:nvPr/>
                </p:nvCxnSpPr>
                <p:spPr>
                  <a:xfrm flipH="1">
                    <a:off x="6660230" y="4797152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直線コネクタ 354"/>
                  <p:cNvCxnSpPr/>
                  <p:nvPr/>
                </p:nvCxnSpPr>
                <p:spPr>
                  <a:xfrm>
                    <a:off x="6389340" y="4869160"/>
                    <a:ext cx="846956" cy="1440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直線コネクタ 355"/>
                  <p:cNvCxnSpPr/>
                  <p:nvPr/>
                </p:nvCxnSpPr>
                <p:spPr>
                  <a:xfrm>
                    <a:off x="6876256" y="4869160"/>
                    <a:ext cx="846956" cy="1440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直線コネクタ 359"/>
                  <p:cNvCxnSpPr/>
                  <p:nvPr/>
                </p:nvCxnSpPr>
                <p:spPr>
                  <a:xfrm>
                    <a:off x="7397452" y="4797152"/>
                    <a:ext cx="558924" cy="93970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直線コネクタ 364"/>
                  <p:cNvCxnSpPr/>
                  <p:nvPr/>
                </p:nvCxnSpPr>
                <p:spPr>
                  <a:xfrm flipH="1">
                    <a:off x="7603159" y="5556837"/>
                    <a:ext cx="461229" cy="6840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直線コネクタ 367"/>
                  <p:cNvCxnSpPr/>
                  <p:nvPr/>
                </p:nvCxnSpPr>
                <p:spPr>
                  <a:xfrm flipH="1">
                    <a:off x="7164288" y="4797152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65" name="テキスト ボックス 464"/>
          <p:cNvSpPr txBox="1"/>
          <p:nvPr/>
        </p:nvSpPr>
        <p:spPr>
          <a:xfrm>
            <a:off x="810442" y="6516052"/>
            <a:ext cx="623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ja-JP" dirty="0"/>
              <a:t> </a:t>
            </a:r>
            <a:r>
              <a:rPr lang="en-US" altLang="ja-JP" dirty="0" smtClean="0"/>
              <a:t>Only the original </a:t>
            </a:r>
            <a:r>
              <a:rPr lang="en-US" altLang="ja-JP" dirty="0" err="1" smtClean="0"/>
              <a:t>magnon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triplon</a:t>
            </a:r>
            <a:r>
              <a:rPr lang="en-US" altLang="ja-JP" dirty="0" smtClean="0"/>
              <a:t>) is well-defined excitation.</a:t>
            </a:r>
            <a:endParaRPr kumimoji="1" lang="ja-JP" altLang="en-US" sz="2300" b="1" i="1" dirty="0"/>
          </a:p>
        </p:txBody>
      </p:sp>
      <p:grpSp>
        <p:nvGrpSpPr>
          <p:cNvPr id="466" name="グループ化 465"/>
          <p:cNvGrpSpPr/>
          <p:nvPr/>
        </p:nvGrpSpPr>
        <p:grpSpPr>
          <a:xfrm>
            <a:off x="1886256" y="4511442"/>
            <a:ext cx="4180770" cy="861774"/>
            <a:chOff x="1975406" y="1343090"/>
            <a:chExt cx="4180770" cy="861774"/>
          </a:xfrm>
        </p:grpSpPr>
        <p:cxnSp>
          <p:nvCxnSpPr>
            <p:cNvPr id="467" name="直線矢印コネクタ 466"/>
            <p:cNvCxnSpPr/>
            <p:nvPr/>
          </p:nvCxnSpPr>
          <p:spPr>
            <a:xfrm flipH="1">
              <a:off x="1975406" y="1808820"/>
              <a:ext cx="418077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lg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テキスト ボックス 467"/>
            <p:cNvSpPr txBox="1"/>
            <p:nvPr/>
          </p:nvSpPr>
          <p:spPr>
            <a:xfrm>
              <a:off x="3923928" y="1343090"/>
              <a:ext cx="455574" cy="861774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5000" b="1" i="1" dirty="0" smtClean="0"/>
                <a:t>L</a:t>
              </a:r>
              <a:endParaRPr kumimoji="1" lang="ja-JP" altLang="en-US" sz="5000" b="1" i="1" dirty="0"/>
            </a:p>
          </p:txBody>
        </p:sp>
      </p:grpSp>
      <p:sp>
        <p:nvSpPr>
          <p:cNvPr id="202" name="テキスト ボックス 201"/>
          <p:cNvSpPr txBox="1"/>
          <p:nvPr/>
        </p:nvSpPr>
        <p:spPr>
          <a:xfrm>
            <a:off x="5684490" y="35332"/>
            <a:ext cx="342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Review by Balents, Nature (2010)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14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057" grpId="0"/>
      <p:bldP spid="281" grpId="0"/>
      <p:bldP spid="438" grpId="0"/>
      <p:bldP spid="253" grpId="0"/>
      <p:bldP spid="275" grpId="0"/>
      <p:bldP spid="277" grpId="0"/>
      <p:bldP spid="287" grpId="0"/>
      <p:bldP spid="4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テキスト ボックス 219"/>
          <p:cNvSpPr txBox="1"/>
          <p:nvPr/>
        </p:nvSpPr>
        <p:spPr>
          <a:xfrm>
            <a:off x="4716690" y="404664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Non-magnetic state</a:t>
            </a:r>
            <a:r>
              <a:rPr kumimoji="1" lang="en-US" altLang="ja-JP" dirty="0" smtClean="0"/>
              <a:t> (spin-0) </a:t>
            </a:r>
            <a:endParaRPr kumimoji="1" lang="ja-JP" altLang="en-US" dirty="0"/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4644008" y="1918573"/>
            <a:ext cx="401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kumimoji="1" lang="en-US" altLang="ja-JP" dirty="0" smtClean="0"/>
              <a:t>|w.f.&gt;  = </a:t>
            </a:r>
          </a:p>
          <a:p>
            <a:r>
              <a:rPr kumimoji="1" lang="en-US" altLang="ja-JP" dirty="0" smtClean="0"/>
              <a:t>      `single product state of singlet bonds’</a:t>
            </a: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323528" y="179348"/>
            <a:ext cx="312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Valence bond solid (</a:t>
            </a:r>
            <a:r>
              <a:rPr lang="en-US" altLang="ja-JP" u="sng" dirty="0" smtClean="0"/>
              <a:t>V</a:t>
            </a:r>
            <a:r>
              <a:rPr kumimoji="1" lang="en-US" altLang="ja-JP" u="sng" dirty="0" smtClean="0"/>
              <a:t>BS) </a:t>
            </a:r>
            <a:r>
              <a:rPr lang="en-US" altLang="ja-JP" u="sng" dirty="0" smtClean="0"/>
              <a:t>state</a:t>
            </a:r>
            <a:r>
              <a:rPr kumimoji="1" lang="en-US" altLang="ja-JP" u="sng" dirty="0" smtClean="0"/>
              <a:t>  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107504" y="692696"/>
            <a:ext cx="4203897" cy="1512168"/>
            <a:chOff x="179512" y="4581128"/>
            <a:chExt cx="4203897" cy="1512168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251520" y="4581128"/>
              <a:ext cx="3996445" cy="1440160"/>
              <a:chOff x="1115616" y="1484784"/>
              <a:chExt cx="3996445" cy="1440160"/>
            </a:xfrm>
          </p:grpSpPr>
          <p:cxnSp>
            <p:nvCxnSpPr>
              <p:cNvPr id="6" name="直線コネクタ 5"/>
              <p:cNvCxnSpPr/>
              <p:nvPr/>
            </p:nvCxnSpPr>
            <p:spPr>
              <a:xfrm flipH="1">
                <a:off x="2699792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/>
              <p:cNvCxnSpPr/>
              <p:nvPr/>
            </p:nvCxnSpPr>
            <p:spPr>
              <a:xfrm flipH="1">
                <a:off x="2195736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 flipH="1">
                <a:off x="1691680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flipH="1">
                <a:off x="1187622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1907704" y="1484784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411760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1619672" y="1844824"/>
                <a:ext cx="630932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1323070" y="2204864"/>
                <a:ext cx="42347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1115616" y="2852936"/>
                <a:ext cx="39604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>
                <a:off x="1124000" y="2420888"/>
                <a:ext cx="395205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1583667" y="1988840"/>
                <a:ext cx="34923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804702" y="1556792"/>
                <a:ext cx="32713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915818" y="1484784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H="1">
                <a:off x="3203848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>
                <a:off x="3707906" y="1484784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437014" y="1484784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3941070" y="1484784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4445126" y="1484784"/>
                <a:ext cx="558926" cy="936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H="1">
                <a:off x="4211962" y="1556792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H="1">
                <a:off x="4716016" y="2204864"/>
                <a:ext cx="396045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グループ化 201"/>
            <p:cNvGrpSpPr/>
            <p:nvPr/>
          </p:nvGrpSpPr>
          <p:grpSpPr>
            <a:xfrm>
              <a:off x="179512" y="4581128"/>
              <a:ext cx="4203897" cy="1512168"/>
              <a:chOff x="3707904" y="1484784"/>
              <a:chExt cx="4203897" cy="1512168"/>
            </a:xfrm>
          </p:grpSpPr>
          <p:grpSp>
            <p:nvGrpSpPr>
              <p:cNvPr id="196" name="グループ化 195"/>
              <p:cNvGrpSpPr/>
              <p:nvPr/>
            </p:nvGrpSpPr>
            <p:grpSpPr>
              <a:xfrm>
                <a:off x="3707904" y="1916832"/>
                <a:ext cx="4203897" cy="1080120"/>
                <a:chOff x="3707904" y="1916832"/>
                <a:chExt cx="4203897" cy="1080120"/>
              </a:xfrm>
            </p:grpSpPr>
            <p:sp>
              <p:nvSpPr>
                <p:cNvPr id="156" name="円/楕円 155"/>
                <p:cNvSpPr/>
                <p:nvPr/>
              </p:nvSpPr>
              <p:spPr>
                <a:xfrm>
                  <a:off x="4976615" y="2348880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" name="円/楕円 156"/>
                <p:cNvSpPr/>
                <p:nvPr/>
              </p:nvSpPr>
              <p:spPr>
                <a:xfrm>
                  <a:off x="5940152" y="2348880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円/楕円 157"/>
                <p:cNvSpPr/>
                <p:nvPr/>
              </p:nvSpPr>
              <p:spPr>
                <a:xfrm>
                  <a:off x="7020272" y="2348880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95" name="グループ化 194"/>
                <p:cNvGrpSpPr/>
                <p:nvPr/>
              </p:nvGrpSpPr>
              <p:grpSpPr>
                <a:xfrm>
                  <a:off x="3923928" y="1916832"/>
                  <a:ext cx="963537" cy="648072"/>
                  <a:chOff x="3923928" y="1916832"/>
                  <a:chExt cx="963537" cy="648072"/>
                </a:xfrm>
              </p:grpSpPr>
              <p:sp>
                <p:nvSpPr>
                  <p:cNvPr id="154" name="円/楕円 153"/>
                  <p:cNvSpPr/>
                  <p:nvPr/>
                </p:nvSpPr>
                <p:spPr>
                  <a:xfrm>
                    <a:off x="3923928" y="2348880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" name="円/楕円 158"/>
                  <p:cNvSpPr/>
                  <p:nvPr/>
                </p:nvSpPr>
                <p:spPr>
                  <a:xfrm>
                    <a:off x="4211960" y="1916832"/>
                    <a:ext cx="675505" cy="216024"/>
                  </a:xfrm>
                  <a:prstGeom prst="ellipse">
                    <a:avLst/>
                  </a:prstGeom>
                  <a:solidFill>
                    <a:schemeClr val="accent1"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60" name="円/楕円 159"/>
                <p:cNvSpPr/>
                <p:nvPr/>
              </p:nvSpPr>
              <p:spPr>
                <a:xfrm>
                  <a:off x="5220072" y="1916832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円/楕円 160"/>
                <p:cNvSpPr/>
                <p:nvPr/>
              </p:nvSpPr>
              <p:spPr>
                <a:xfrm>
                  <a:off x="6228184" y="1916832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円/楕円 164"/>
                <p:cNvSpPr/>
                <p:nvPr/>
              </p:nvSpPr>
              <p:spPr>
                <a:xfrm>
                  <a:off x="7236296" y="1916832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" name="円/楕円 165"/>
                <p:cNvSpPr/>
                <p:nvPr/>
              </p:nvSpPr>
              <p:spPr>
                <a:xfrm>
                  <a:off x="3707904" y="2780928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" name="円/楕円 166"/>
                <p:cNvSpPr/>
                <p:nvPr/>
              </p:nvSpPr>
              <p:spPr>
                <a:xfrm>
                  <a:off x="4716016" y="2780928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" name="円/楕円 167"/>
                <p:cNvSpPr/>
                <p:nvPr/>
              </p:nvSpPr>
              <p:spPr>
                <a:xfrm>
                  <a:off x="5724128" y="2780928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円/楕円 168"/>
                <p:cNvSpPr/>
                <p:nvPr/>
              </p:nvSpPr>
              <p:spPr>
                <a:xfrm>
                  <a:off x="6732240" y="2780928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8" name="グループ化 197"/>
              <p:cNvGrpSpPr/>
              <p:nvPr/>
            </p:nvGrpSpPr>
            <p:grpSpPr>
              <a:xfrm>
                <a:off x="5508104" y="1484784"/>
                <a:ext cx="1683617" cy="216024"/>
                <a:chOff x="5552679" y="1556792"/>
                <a:chExt cx="1683617" cy="216024"/>
              </a:xfrm>
            </p:grpSpPr>
            <p:sp>
              <p:nvSpPr>
                <p:cNvPr id="163" name="円/楕円 162"/>
                <p:cNvSpPr/>
                <p:nvPr/>
              </p:nvSpPr>
              <p:spPr>
                <a:xfrm>
                  <a:off x="5552679" y="1556792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円/楕円 163"/>
                <p:cNvSpPr/>
                <p:nvPr/>
              </p:nvSpPr>
              <p:spPr>
                <a:xfrm>
                  <a:off x="6560791" y="1556792"/>
                  <a:ext cx="675505" cy="216024"/>
                </a:xfrm>
                <a:prstGeom prst="ellipse">
                  <a:avLst/>
                </a:prstGeom>
                <a:solidFill>
                  <a:schemeClr val="accent1"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44" name="円/楕円 243"/>
            <p:cNvSpPr/>
            <p:nvPr/>
          </p:nvSpPr>
          <p:spPr>
            <a:xfrm>
              <a:off x="971600" y="4581128"/>
              <a:ext cx="675505" cy="216024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5" name="正方形/長方形 244"/>
          <p:cNvSpPr/>
          <p:nvPr/>
        </p:nvSpPr>
        <p:spPr>
          <a:xfrm>
            <a:off x="4644008" y="2771636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/>
              <a:t> </a:t>
            </a:r>
            <a:r>
              <a:rPr lang="en-US" altLang="ja-JP" dirty="0"/>
              <a:t>CaV</a:t>
            </a:r>
            <a:r>
              <a:rPr lang="en-US" altLang="ja-JP" baseline="-25000" dirty="0"/>
              <a:t>2</a:t>
            </a:r>
            <a:r>
              <a:rPr lang="en-US" altLang="ja-JP" dirty="0"/>
              <a:t>O</a:t>
            </a:r>
            <a:r>
              <a:rPr lang="en-US" altLang="ja-JP" baseline="-25000" dirty="0"/>
              <a:t>5</a:t>
            </a:r>
            <a:r>
              <a:rPr lang="en-US" altLang="ja-JP" dirty="0"/>
              <a:t>, SrCu</a:t>
            </a:r>
            <a:r>
              <a:rPr lang="en-US" altLang="ja-JP" baseline="-25000" dirty="0"/>
              <a:t>2</a:t>
            </a:r>
            <a:r>
              <a:rPr lang="en-US" altLang="ja-JP" dirty="0"/>
              <a:t>O</a:t>
            </a:r>
            <a:r>
              <a:rPr lang="en-US" altLang="ja-JP" baseline="-25000" dirty="0"/>
              <a:t>3</a:t>
            </a:r>
            <a:r>
              <a:rPr lang="en-US" altLang="ja-JP" dirty="0"/>
              <a:t>, </a:t>
            </a:r>
            <a:r>
              <a:rPr lang="en-US" altLang="ja-JP" dirty="0" smtClean="0"/>
              <a:t>SrCu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(BO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)</a:t>
            </a:r>
            <a:r>
              <a:rPr lang="en-US" altLang="ja-JP" baseline="-25000" dirty="0" smtClean="0"/>
              <a:t>2 </a:t>
            </a:r>
            <a:r>
              <a:rPr lang="en-US" altLang="ja-JP" dirty="0" smtClean="0"/>
              <a:t>, . . .</a:t>
            </a:r>
            <a:r>
              <a:rPr lang="en-US" altLang="ja-JP" baseline="-25000" dirty="0" smtClean="0"/>
              <a:t> </a:t>
            </a:r>
            <a:endParaRPr lang="ja-JP" altLang="en-US" baseline="-25000" dirty="0"/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4499992" y="908720"/>
            <a:ext cx="45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/>
              <a:t> every spin ½ is assigned  to a specific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valence bond  (VB)</a:t>
            </a:r>
          </a:p>
          <a:p>
            <a:r>
              <a:rPr lang="en-US" altLang="ja-JP" dirty="0" smtClean="0"/>
              <a:t>      -- (essentially) `static‘ configuration  of VB --</a:t>
            </a:r>
            <a:endParaRPr lang="ja-JP" altLang="en-US" dirty="0" smtClean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51520" y="3068960"/>
            <a:ext cx="387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/>
              <a:t>v</a:t>
            </a:r>
            <a:r>
              <a:rPr kumimoji="1" lang="en-US" altLang="ja-JP" u="sng" dirty="0" smtClean="0"/>
              <a:t>alence bond `liquid’ state  = RVB state </a:t>
            </a:r>
          </a:p>
        </p:txBody>
      </p:sp>
      <p:grpSp>
        <p:nvGrpSpPr>
          <p:cNvPr id="113" name="グループ化 112"/>
          <p:cNvGrpSpPr/>
          <p:nvPr/>
        </p:nvGrpSpPr>
        <p:grpSpPr>
          <a:xfrm>
            <a:off x="392476" y="3438292"/>
            <a:ext cx="8420447" cy="2160240"/>
            <a:chOff x="392476" y="620688"/>
            <a:chExt cx="8420447" cy="2160240"/>
          </a:xfrm>
        </p:grpSpPr>
        <p:grpSp>
          <p:nvGrpSpPr>
            <p:cNvPr id="114" name="グループ化 113"/>
            <p:cNvGrpSpPr/>
            <p:nvPr/>
          </p:nvGrpSpPr>
          <p:grpSpPr>
            <a:xfrm>
              <a:off x="510925" y="1254528"/>
              <a:ext cx="2988333" cy="1440160"/>
              <a:chOff x="791579" y="3789040"/>
              <a:chExt cx="2988333" cy="1440160"/>
            </a:xfrm>
          </p:grpSpPr>
          <p:cxnSp>
            <p:nvCxnSpPr>
              <p:cNvPr id="199" name="直線コネクタ 198"/>
              <p:cNvCxnSpPr/>
              <p:nvPr/>
            </p:nvCxnSpPr>
            <p:spPr>
              <a:xfrm flipH="1">
                <a:off x="1367643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コネクタ 247"/>
              <p:cNvCxnSpPr/>
              <p:nvPr/>
            </p:nvCxnSpPr>
            <p:spPr>
              <a:xfrm flipH="1">
                <a:off x="863587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線コネクタ 248"/>
              <p:cNvCxnSpPr/>
              <p:nvPr/>
            </p:nvCxnSpPr>
            <p:spPr>
              <a:xfrm flipH="1">
                <a:off x="863587" y="3789040"/>
                <a:ext cx="288034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線コネクタ 249"/>
              <p:cNvCxnSpPr/>
              <p:nvPr/>
            </p:nvCxnSpPr>
            <p:spPr>
              <a:xfrm>
                <a:off x="863587" y="4293096"/>
                <a:ext cx="558924" cy="936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線コネクタ 250"/>
              <p:cNvCxnSpPr/>
              <p:nvPr/>
            </p:nvCxnSpPr>
            <p:spPr>
              <a:xfrm>
                <a:off x="1079611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/>
              <p:cNvCxnSpPr/>
              <p:nvPr/>
            </p:nvCxnSpPr>
            <p:spPr>
              <a:xfrm>
                <a:off x="791579" y="5157192"/>
                <a:ext cx="29523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線コネクタ 252"/>
              <p:cNvCxnSpPr/>
              <p:nvPr/>
            </p:nvCxnSpPr>
            <p:spPr>
              <a:xfrm>
                <a:off x="999033" y="4725144"/>
                <a:ext cx="27448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/>
              <p:nvPr/>
            </p:nvCxnSpPr>
            <p:spPr>
              <a:xfrm>
                <a:off x="791579" y="4293096"/>
                <a:ext cx="29523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線コネクタ 254"/>
              <p:cNvCxnSpPr/>
              <p:nvPr/>
            </p:nvCxnSpPr>
            <p:spPr>
              <a:xfrm>
                <a:off x="1007604" y="3861048"/>
                <a:ext cx="27363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線コネクタ 255"/>
              <p:cNvCxnSpPr/>
              <p:nvPr/>
            </p:nvCxnSpPr>
            <p:spPr>
              <a:xfrm>
                <a:off x="1583669" y="3789040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線コネクタ 256"/>
              <p:cNvCxnSpPr/>
              <p:nvPr/>
            </p:nvCxnSpPr>
            <p:spPr>
              <a:xfrm flipH="1">
                <a:off x="1871699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コネクタ 257"/>
              <p:cNvCxnSpPr/>
              <p:nvPr/>
            </p:nvCxnSpPr>
            <p:spPr>
              <a:xfrm flipH="1">
                <a:off x="2375757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線コネクタ 258"/>
              <p:cNvCxnSpPr/>
              <p:nvPr/>
            </p:nvCxnSpPr>
            <p:spPr>
              <a:xfrm>
                <a:off x="2104865" y="3789040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/>
              <p:cNvCxnSpPr/>
              <p:nvPr/>
            </p:nvCxnSpPr>
            <p:spPr>
              <a:xfrm>
                <a:off x="2608921" y="3789040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/>
              <p:cNvCxnSpPr/>
              <p:nvPr/>
            </p:nvCxnSpPr>
            <p:spPr>
              <a:xfrm>
                <a:off x="3112977" y="3789040"/>
                <a:ext cx="558926" cy="936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線コネクタ 261"/>
              <p:cNvCxnSpPr/>
              <p:nvPr/>
            </p:nvCxnSpPr>
            <p:spPr>
              <a:xfrm flipH="1">
                <a:off x="2879813" y="3861048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線コネクタ 262"/>
              <p:cNvCxnSpPr/>
              <p:nvPr/>
            </p:nvCxnSpPr>
            <p:spPr>
              <a:xfrm flipH="1">
                <a:off x="3383867" y="4509120"/>
                <a:ext cx="396045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グループ化 114"/>
            <p:cNvGrpSpPr/>
            <p:nvPr/>
          </p:nvGrpSpPr>
          <p:grpSpPr>
            <a:xfrm>
              <a:off x="4247963" y="1254528"/>
              <a:ext cx="2988333" cy="1440160"/>
              <a:chOff x="791579" y="3789040"/>
              <a:chExt cx="2988333" cy="1440160"/>
            </a:xfrm>
          </p:grpSpPr>
          <p:cxnSp>
            <p:nvCxnSpPr>
              <p:cNvPr id="147" name="直線コネクタ 146"/>
              <p:cNvCxnSpPr/>
              <p:nvPr/>
            </p:nvCxnSpPr>
            <p:spPr>
              <a:xfrm flipH="1">
                <a:off x="1367643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/>
              <p:nvPr/>
            </p:nvCxnSpPr>
            <p:spPr>
              <a:xfrm flipH="1">
                <a:off x="863587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863587" y="3789040"/>
                <a:ext cx="288034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863587" y="4293096"/>
                <a:ext cx="558924" cy="936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1079611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791579" y="5157192"/>
                <a:ext cx="29523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/>
              <p:cNvCxnSpPr/>
              <p:nvPr/>
            </p:nvCxnSpPr>
            <p:spPr>
              <a:xfrm>
                <a:off x="999033" y="4725144"/>
                <a:ext cx="27448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/>
              <p:cNvCxnSpPr/>
              <p:nvPr/>
            </p:nvCxnSpPr>
            <p:spPr>
              <a:xfrm>
                <a:off x="791579" y="4293096"/>
                <a:ext cx="29523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/>
              <p:cNvCxnSpPr/>
              <p:nvPr/>
            </p:nvCxnSpPr>
            <p:spPr>
              <a:xfrm>
                <a:off x="1007604" y="3861048"/>
                <a:ext cx="27363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/>
              <p:cNvCxnSpPr/>
              <p:nvPr/>
            </p:nvCxnSpPr>
            <p:spPr>
              <a:xfrm>
                <a:off x="1583669" y="3789040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/>
              <p:cNvCxnSpPr/>
              <p:nvPr/>
            </p:nvCxnSpPr>
            <p:spPr>
              <a:xfrm flipH="1">
                <a:off x="1871699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/>
              <p:cNvCxnSpPr/>
              <p:nvPr/>
            </p:nvCxnSpPr>
            <p:spPr>
              <a:xfrm flipH="1">
                <a:off x="2375757" y="3789040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/>
              <p:cNvCxnSpPr/>
              <p:nvPr/>
            </p:nvCxnSpPr>
            <p:spPr>
              <a:xfrm>
                <a:off x="2104865" y="3789040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>
                <a:off x="2608921" y="3789040"/>
                <a:ext cx="846956" cy="1440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/>
              <p:cNvCxnSpPr/>
              <p:nvPr/>
            </p:nvCxnSpPr>
            <p:spPr>
              <a:xfrm>
                <a:off x="3112977" y="3789040"/>
                <a:ext cx="558926" cy="936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/>
              <p:cNvCxnSpPr/>
              <p:nvPr/>
            </p:nvCxnSpPr>
            <p:spPr>
              <a:xfrm flipH="1">
                <a:off x="2879813" y="3861048"/>
                <a:ext cx="79209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コネクタ 196"/>
              <p:cNvCxnSpPr/>
              <p:nvPr/>
            </p:nvCxnSpPr>
            <p:spPr>
              <a:xfrm flipH="1">
                <a:off x="3383867" y="4509120"/>
                <a:ext cx="396045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正方形/長方形 115"/>
            <p:cNvSpPr/>
            <p:nvPr/>
          </p:nvSpPr>
          <p:spPr>
            <a:xfrm>
              <a:off x="392476" y="620688"/>
              <a:ext cx="8420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   |</a:t>
              </a:r>
              <a:r>
                <a:rPr lang="en-US" altLang="ja-JP" dirty="0"/>
                <a:t>w.f.&gt;  = `</a:t>
              </a:r>
              <a:r>
                <a:rPr lang="en-US" altLang="ja-JP" dirty="0" smtClean="0"/>
                <a:t>quantum-mechanical superposition of various configurations of singlet VB’</a:t>
              </a:r>
              <a:endParaRPr lang="en-US" altLang="ja-JP" dirty="0"/>
            </a:p>
          </p:txBody>
        </p:sp>
        <p:grpSp>
          <p:nvGrpSpPr>
            <p:cNvPr id="117" name="グループ化 116"/>
            <p:cNvGrpSpPr/>
            <p:nvPr/>
          </p:nvGrpSpPr>
          <p:grpSpPr>
            <a:xfrm>
              <a:off x="4048226" y="1182520"/>
              <a:ext cx="3332086" cy="1581872"/>
              <a:chOff x="4030748" y="1415080"/>
              <a:chExt cx="3332086" cy="1581872"/>
            </a:xfrm>
          </p:grpSpPr>
          <p:sp>
            <p:nvSpPr>
              <p:cNvPr id="134" name="円/楕円 133"/>
              <p:cNvSpPr/>
              <p:nvPr/>
            </p:nvSpPr>
            <p:spPr>
              <a:xfrm rot="18137525">
                <a:off x="4361978" y="2113673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 rot="3643109">
                <a:off x="3801007" y="1654494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4256535" y="2780928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円/楕円 136"/>
              <p:cNvSpPr/>
              <p:nvPr/>
            </p:nvSpPr>
            <p:spPr>
              <a:xfrm rot="3332165">
                <a:off x="4874472" y="2549346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円/楕円 137"/>
              <p:cNvSpPr/>
              <p:nvPr/>
            </p:nvSpPr>
            <p:spPr>
              <a:xfrm rot="3575481">
                <a:off x="5122263" y="2110929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円/楕円 138"/>
              <p:cNvSpPr/>
              <p:nvPr/>
            </p:nvSpPr>
            <p:spPr>
              <a:xfrm rot="3560902">
                <a:off x="5377533" y="1644821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5982074" y="1479466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 rot="17822217">
                <a:off x="6648805" y="1664803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円/楕円 141"/>
              <p:cNvSpPr/>
              <p:nvPr/>
            </p:nvSpPr>
            <p:spPr>
              <a:xfrm rot="18051515">
                <a:off x="5868362" y="2082153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 rot="3407501">
                <a:off x="6405758" y="2547191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円/楕円 143"/>
              <p:cNvSpPr/>
              <p:nvPr/>
            </p:nvSpPr>
            <p:spPr>
              <a:xfrm rot="3496080">
                <a:off x="6917069" y="2544867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4427984" y="1484784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>
                <a:off x="5768703" y="2780928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8" name="グループ化 117"/>
            <p:cNvGrpSpPr/>
            <p:nvPr/>
          </p:nvGrpSpPr>
          <p:grpSpPr>
            <a:xfrm>
              <a:off x="395536" y="1188275"/>
              <a:ext cx="3391754" cy="1592653"/>
              <a:chOff x="1180246" y="626443"/>
              <a:chExt cx="3391754" cy="1592653"/>
            </a:xfrm>
          </p:grpSpPr>
          <p:sp>
            <p:nvSpPr>
              <p:cNvPr id="121" name="円/楕円 120"/>
              <p:cNvSpPr/>
              <p:nvPr/>
            </p:nvSpPr>
            <p:spPr>
              <a:xfrm rot="18137525">
                <a:off x="1668564" y="1772174"/>
                <a:ext cx="675505" cy="218339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2339752" y="1988840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 rot="18137525">
                <a:off x="3209850" y="1753633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3896495" y="1916832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 rot="14146638">
                <a:off x="3696841" y="1293458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 rot="10800000">
                <a:off x="3608463" y="692695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 rot="3473707">
                <a:off x="2955135" y="856184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 rot="10800000">
                <a:off x="2600351" y="1556792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 rot="10800000">
                <a:off x="2339753" y="1052736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 rot="10800000">
                <a:off x="2096295" y="692696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円/楕円 130"/>
              <p:cNvSpPr/>
              <p:nvPr/>
            </p:nvSpPr>
            <p:spPr>
              <a:xfrm rot="3362988">
                <a:off x="1435743" y="892260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 rot="18261640">
                <a:off x="1201672" y="1757074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 rot="3643109">
                <a:off x="950505" y="885330"/>
                <a:ext cx="675505" cy="216024"/>
              </a:xfrm>
              <a:prstGeom prst="ellipse">
                <a:avLst/>
              </a:prstGeom>
              <a:solidFill>
                <a:schemeClr val="accent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9" name="テキスト ボックス 118"/>
            <p:cNvSpPr txBox="1"/>
            <p:nvPr/>
          </p:nvSpPr>
          <p:spPr>
            <a:xfrm>
              <a:off x="3688186" y="1614568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000" dirty="0" smtClean="0"/>
                <a:t>+</a:t>
              </a:r>
              <a:endParaRPr kumimoji="1" lang="ja-JP" altLang="en-US" sz="3000" dirty="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460932" y="1614568"/>
              <a:ext cx="12875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000" dirty="0" smtClean="0"/>
                <a:t>+  </a:t>
              </a:r>
              <a:r>
                <a:rPr lang="en-US" altLang="ja-JP" sz="3000" dirty="0" smtClean="0"/>
                <a:t>. . . . </a:t>
              </a:r>
              <a:endParaRPr kumimoji="1" lang="en-US" altLang="ja-JP" sz="3000" dirty="0" smtClean="0"/>
            </a:p>
          </p:txBody>
        </p:sp>
      </p:grpSp>
      <p:sp>
        <p:nvSpPr>
          <p:cNvPr id="264" name="テキスト ボックス 263"/>
          <p:cNvSpPr txBox="1"/>
          <p:nvPr/>
        </p:nvSpPr>
        <p:spPr>
          <a:xfrm>
            <a:off x="2609143" y="5742548"/>
            <a:ext cx="5347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kumimoji="1" lang="en-US" altLang="ja-JP" dirty="0" smtClean="0"/>
              <a:t>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No preference  </a:t>
            </a:r>
            <a:r>
              <a:rPr kumimoji="1" lang="en-US" altLang="ja-JP" dirty="0" smtClean="0"/>
              <a:t>for any specific valence bond  </a:t>
            </a:r>
          </a:p>
          <a:p>
            <a:r>
              <a:rPr lang="en-US" altLang="ja-JP" dirty="0" smtClean="0">
                <a:sym typeface="Wingdings" pitchFamily="2" charset="2"/>
              </a:rPr>
              <a:t>                            </a:t>
            </a:r>
            <a:r>
              <a:rPr kumimoji="1" lang="en-US" altLang="ja-JP" dirty="0" smtClean="0">
                <a:sym typeface="Wingdings" pitchFamily="2" charset="2"/>
              </a:rPr>
              <a:t> </a:t>
            </a:r>
            <a:r>
              <a:rPr lang="en-US" altLang="ja-JP" dirty="0" smtClean="0">
                <a:sym typeface="Wingdings" pitchFamily="2" charset="2"/>
              </a:rPr>
              <a:t>translational </a:t>
            </a:r>
            <a:r>
              <a:rPr lang="en-US" altLang="ja-JP" dirty="0" err="1" smtClean="0">
                <a:sym typeface="Wingdings" pitchFamily="2" charset="2"/>
              </a:rPr>
              <a:t>symemtry</a:t>
            </a:r>
            <a:r>
              <a:rPr lang="en-US" altLang="ja-JP" dirty="0" smtClean="0">
                <a:sym typeface="Wingdings" pitchFamily="2" charset="2"/>
              </a:rPr>
              <a:t> is unbroken</a:t>
            </a:r>
            <a:r>
              <a:rPr kumimoji="1" lang="en-US" altLang="ja-JP" dirty="0" smtClean="0">
                <a:sym typeface="Wingdings" pitchFamily="2" charset="2"/>
              </a:rPr>
              <a:t>!</a:t>
            </a:r>
            <a:endParaRPr kumimoji="1" lang="ja-JP" altLang="en-US" dirty="0"/>
          </a:p>
        </p:txBody>
      </p:sp>
      <p:grpSp>
        <p:nvGrpSpPr>
          <p:cNvPr id="265" name="グループ化 264"/>
          <p:cNvGrpSpPr/>
          <p:nvPr/>
        </p:nvGrpSpPr>
        <p:grpSpPr>
          <a:xfrm>
            <a:off x="244141" y="3573016"/>
            <a:ext cx="3555825" cy="2459735"/>
            <a:chOff x="656135" y="3849585"/>
            <a:chExt cx="3555825" cy="2459735"/>
          </a:xfrm>
        </p:grpSpPr>
        <p:grpSp>
          <p:nvGrpSpPr>
            <p:cNvPr id="266" name="グループ化 265"/>
            <p:cNvGrpSpPr/>
            <p:nvPr/>
          </p:nvGrpSpPr>
          <p:grpSpPr>
            <a:xfrm rot="3538842">
              <a:off x="1646200" y="3175968"/>
              <a:ext cx="1554982" cy="2902216"/>
              <a:chOff x="2286805" y="3810075"/>
              <a:chExt cx="1554982" cy="2902216"/>
            </a:xfrm>
          </p:grpSpPr>
          <p:sp>
            <p:nvSpPr>
              <p:cNvPr id="330" name="円/楕円 329"/>
              <p:cNvSpPr/>
              <p:nvPr/>
            </p:nvSpPr>
            <p:spPr>
              <a:xfrm rot="3473707">
                <a:off x="3125504" y="4552727"/>
                <a:ext cx="675505" cy="216024"/>
              </a:xfrm>
              <a:prstGeom prst="ellipse">
                <a:avLst/>
              </a:prstGeom>
              <a:solidFill>
                <a:srgbClr val="FFC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円/楕円 330"/>
              <p:cNvSpPr/>
              <p:nvPr/>
            </p:nvSpPr>
            <p:spPr>
              <a:xfrm rot="3473707">
                <a:off x="2576566" y="5402584"/>
                <a:ext cx="675505" cy="216024"/>
              </a:xfrm>
              <a:prstGeom prst="ellipse">
                <a:avLst/>
              </a:prstGeom>
              <a:solidFill>
                <a:srgbClr val="FFC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円/楕円 331"/>
              <p:cNvSpPr/>
              <p:nvPr/>
            </p:nvSpPr>
            <p:spPr>
              <a:xfrm rot="3473707">
                <a:off x="2834641" y="4973400"/>
                <a:ext cx="675505" cy="216024"/>
              </a:xfrm>
              <a:prstGeom prst="ellipse">
                <a:avLst/>
              </a:prstGeom>
              <a:solidFill>
                <a:srgbClr val="FFC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円/楕円 332"/>
              <p:cNvSpPr/>
              <p:nvPr/>
            </p:nvSpPr>
            <p:spPr>
              <a:xfrm rot="3473707">
                <a:off x="2316816" y="5834555"/>
                <a:ext cx="675505" cy="216024"/>
              </a:xfrm>
              <a:prstGeom prst="ellipse">
                <a:avLst/>
              </a:prstGeom>
              <a:solidFill>
                <a:srgbClr val="FFC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円/楕円 333"/>
              <p:cNvSpPr/>
              <p:nvPr/>
            </p:nvSpPr>
            <p:spPr>
              <a:xfrm rot="3473707">
                <a:off x="2057064" y="6266527"/>
                <a:ext cx="675505" cy="216024"/>
              </a:xfrm>
              <a:prstGeom prst="ellipse">
                <a:avLst/>
              </a:prstGeom>
              <a:solidFill>
                <a:srgbClr val="FFC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円/楕円 334"/>
              <p:cNvSpPr/>
              <p:nvPr/>
            </p:nvSpPr>
            <p:spPr>
              <a:xfrm rot="3473707">
                <a:off x="3396022" y="4039816"/>
                <a:ext cx="675505" cy="216024"/>
              </a:xfrm>
              <a:prstGeom prst="ellipse">
                <a:avLst/>
              </a:prstGeom>
              <a:solidFill>
                <a:srgbClr val="FFC00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7" name="グループ化 266"/>
            <p:cNvGrpSpPr/>
            <p:nvPr/>
          </p:nvGrpSpPr>
          <p:grpSpPr>
            <a:xfrm>
              <a:off x="656135" y="4293096"/>
              <a:ext cx="3555825" cy="2016224"/>
              <a:chOff x="656135" y="4288444"/>
              <a:chExt cx="3555825" cy="2016224"/>
            </a:xfrm>
          </p:grpSpPr>
          <p:grpSp>
            <p:nvGrpSpPr>
              <p:cNvPr id="268" name="グループ化 267"/>
              <p:cNvGrpSpPr/>
              <p:nvPr/>
            </p:nvGrpSpPr>
            <p:grpSpPr>
              <a:xfrm rot="3538842">
                <a:off x="1670262" y="4076069"/>
                <a:ext cx="1554982" cy="2902216"/>
                <a:chOff x="2286805" y="3810075"/>
                <a:chExt cx="1554982" cy="2902216"/>
              </a:xfrm>
            </p:grpSpPr>
            <p:sp>
              <p:nvSpPr>
                <p:cNvPr id="324" name="円/楕円 323"/>
                <p:cNvSpPr/>
                <p:nvPr/>
              </p:nvSpPr>
              <p:spPr>
                <a:xfrm rot="3473707">
                  <a:off x="3125504" y="4552727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円/楕円 324"/>
                <p:cNvSpPr/>
                <p:nvPr/>
              </p:nvSpPr>
              <p:spPr>
                <a:xfrm rot="3473707">
                  <a:off x="2576566" y="5402584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円/楕円 325"/>
                <p:cNvSpPr/>
                <p:nvPr/>
              </p:nvSpPr>
              <p:spPr>
                <a:xfrm rot="3473707">
                  <a:off x="2834641" y="4973400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円/楕円 326"/>
                <p:cNvSpPr/>
                <p:nvPr/>
              </p:nvSpPr>
              <p:spPr>
                <a:xfrm rot="3473707">
                  <a:off x="2316816" y="5834555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円/楕円 327"/>
                <p:cNvSpPr/>
                <p:nvPr/>
              </p:nvSpPr>
              <p:spPr>
                <a:xfrm rot="3473707">
                  <a:off x="2057064" y="6266527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円/楕円 328"/>
                <p:cNvSpPr/>
                <p:nvPr/>
              </p:nvSpPr>
              <p:spPr>
                <a:xfrm rot="3473707">
                  <a:off x="3396022" y="4039816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9" name="グループ化 268"/>
              <p:cNvGrpSpPr/>
              <p:nvPr/>
            </p:nvGrpSpPr>
            <p:grpSpPr>
              <a:xfrm rot="3538842">
                <a:off x="1910370" y="3660136"/>
                <a:ext cx="1554982" cy="2902216"/>
                <a:chOff x="2286805" y="3810075"/>
                <a:chExt cx="1554982" cy="2902216"/>
              </a:xfrm>
            </p:grpSpPr>
            <p:sp>
              <p:nvSpPr>
                <p:cNvPr id="318" name="円/楕円 317"/>
                <p:cNvSpPr/>
                <p:nvPr/>
              </p:nvSpPr>
              <p:spPr>
                <a:xfrm rot="3473707">
                  <a:off x="3125504" y="4552727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円/楕円 318"/>
                <p:cNvSpPr/>
                <p:nvPr/>
              </p:nvSpPr>
              <p:spPr>
                <a:xfrm rot="3473707">
                  <a:off x="2576566" y="5402584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円/楕円 319"/>
                <p:cNvSpPr/>
                <p:nvPr/>
              </p:nvSpPr>
              <p:spPr>
                <a:xfrm rot="3473707">
                  <a:off x="2834641" y="4973400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円/楕円 320"/>
                <p:cNvSpPr/>
                <p:nvPr/>
              </p:nvSpPr>
              <p:spPr>
                <a:xfrm rot="3473707">
                  <a:off x="2316816" y="5834555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円/楕円 321"/>
                <p:cNvSpPr/>
                <p:nvPr/>
              </p:nvSpPr>
              <p:spPr>
                <a:xfrm rot="3473707">
                  <a:off x="2057064" y="6266527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3" name="円/楕円 322"/>
                <p:cNvSpPr/>
                <p:nvPr/>
              </p:nvSpPr>
              <p:spPr>
                <a:xfrm rot="3473707">
                  <a:off x="3396022" y="4039816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0" name="グループ化 269"/>
              <p:cNvGrpSpPr/>
              <p:nvPr/>
            </p:nvGrpSpPr>
            <p:grpSpPr>
              <a:xfrm>
                <a:off x="656135" y="4288444"/>
                <a:ext cx="3555825" cy="1588828"/>
                <a:chOff x="683568" y="4216436"/>
                <a:chExt cx="3555825" cy="1588828"/>
              </a:xfrm>
            </p:grpSpPr>
            <p:grpSp>
              <p:nvGrpSpPr>
                <p:cNvPr id="271" name="グループ化 270"/>
                <p:cNvGrpSpPr/>
                <p:nvPr/>
              </p:nvGrpSpPr>
              <p:grpSpPr>
                <a:xfrm>
                  <a:off x="683568" y="4216436"/>
                  <a:ext cx="3555825" cy="1588828"/>
                  <a:chOff x="656135" y="4288444"/>
                  <a:chExt cx="3555825" cy="1588828"/>
                </a:xfrm>
              </p:grpSpPr>
              <p:grpSp>
                <p:nvGrpSpPr>
                  <p:cNvPr id="273" name="グループ化 272"/>
                  <p:cNvGrpSpPr/>
                  <p:nvPr/>
                </p:nvGrpSpPr>
                <p:grpSpPr>
                  <a:xfrm>
                    <a:off x="774549" y="4298851"/>
                    <a:ext cx="3274423" cy="717080"/>
                    <a:chOff x="774549" y="4298851"/>
                    <a:chExt cx="3274423" cy="717080"/>
                  </a:xfrm>
                </p:grpSpPr>
                <p:sp>
                  <p:nvSpPr>
                    <p:cNvPr id="311" name="円/楕円 310"/>
                    <p:cNvSpPr/>
                    <p:nvPr/>
                  </p:nvSpPr>
                  <p:spPr>
                    <a:xfrm rot="3473707">
                      <a:off x="3109663" y="4557004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2" name="円/楕円 311"/>
                    <p:cNvSpPr/>
                    <p:nvPr/>
                  </p:nvSpPr>
                  <p:spPr>
                    <a:xfrm rot="3473707">
                      <a:off x="2533599" y="4570167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3" name="円/楕円 312"/>
                    <p:cNvSpPr/>
                    <p:nvPr/>
                  </p:nvSpPr>
                  <p:spPr>
                    <a:xfrm rot="3473707">
                      <a:off x="2094920" y="4528592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4" name="円/楕円 313"/>
                    <p:cNvSpPr/>
                    <p:nvPr/>
                  </p:nvSpPr>
                  <p:spPr>
                    <a:xfrm rot="3473707">
                      <a:off x="1525487" y="4546032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5" name="円/楕円 314"/>
                    <p:cNvSpPr/>
                    <p:nvPr/>
                  </p:nvSpPr>
                  <p:spPr>
                    <a:xfrm rot="3473707">
                      <a:off x="1021431" y="4561656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6" name="円/楕円 315"/>
                    <p:cNvSpPr/>
                    <p:nvPr/>
                  </p:nvSpPr>
                  <p:spPr>
                    <a:xfrm rot="3473707">
                      <a:off x="3603207" y="4561656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" name="円/楕円 316"/>
                    <p:cNvSpPr/>
                    <p:nvPr/>
                  </p:nvSpPr>
                  <p:spPr>
                    <a:xfrm rot="3473707">
                      <a:off x="544808" y="4561656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4" name="グループ化 273"/>
                  <p:cNvGrpSpPr/>
                  <p:nvPr/>
                </p:nvGrpSpPr>
                <p:grpSpPr>
                  <a:xfrm>
                    <a:off x="1035148" y="4728144"/>
                    <a:ext cx="2805180" cy="717080"/>
                    <a:chOff x="766089" y="4298851"/>
                    <a:chExt cx="2805180" cy="717080"/>
                  </a:xfrm>
                </p:grpSpPr>
                <p:sp>
                  <p:nvSpPr>
                    <p:cNvPr id="305" name="円/楕円 304"/>
                    <p:cNvSpPr/>
                    <p:nvPr/>
                  </p:nvSpPr>
                  <p:spPr>
                    <a:xfrm rot="3473707">
                      <a:off x="3125504" y="4552727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6" name="円/楕円 305"/>
                    <p:cNvSpPr/>
                    <p:nvPr/>
                  </p:nvSpPr>
                  <p:spPr>
                    <a:xfrm rot="3473707">
                      <a:off x="2583504" y="4570167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7" name="円/楕円 306"/>
                    <p:cNvSpPr/>
                    <p:nvPr/>
                  </p:nvSpPr>
                  <p:spPr>
                    <a:xfrm rot="3473707">
                      <a:off x="2094920" y="4528592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8" name="円/楕円 307"/>
                    <p:cNvSpPr/>
                    <p:nvPr/>
                  </p:nvSpPr>
                  <p:spPr>
                    <a:xfrm rot="3473707">
                      <a:off x="1552920" y="4546032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9" name="円/楕円 308"/>
                    <p:cNvSpPr/>
                    <p:nvPr/>
                  </p:nvSpPr>
                  <p:spPr>
                    <a:xfrm rot="3473707">
                      <a:off x="1048864" y="4561656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0" name="円/楕円 309"/>
                    <p:cNvSpPr/>
                    <p:nvPr/>
                  </p:nvSpPr>
                  <p:spPr>
                    <a:xfrm rot="3473707">
                      <a:off x="536348" y="4561656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5" name="グループ化 274"/>
                  <p:cNvGrpSpPr/>
                  <p:nvPr/>
                </p:nvGrpSpPr>
                <p:grpSpPr>
                  <a:xfrm>
                    <a:off x="793521" y="5160192"/>
                    <a:ext cx="3274423" cy="717080"/>
                    <a:chOff x="774549" y="4298851"/>
                    <a:chExt cx="3274423" cy="717080"/>
                  </a:xfrm>
                </p:grpSpPr>
                <p:sp>
                  <p:nvSpPr>
                    <p:cNvPr id="298" name="円/楕円 297"/>
                    <p:cNvSpPr/>
                    <p:nvPr/>
                  </p:nvSpPr>
                  <p:spPr>
                    <a:xfrm rot="3473707">
                      <a:off x="3125504" y="4552727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9" name="円/楕円 298"/>
                    <p:cNvSpPr/>
                    <p:nvPr/>
                  </p:nvSpPr>
                  <p:spPr>
                    <a:xfrm rot="3473707">
                      <a:off x="2620698" y="4570167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0" name="円/楕円 299"/>
                    <p:cNvSpPr/>
                    <p:nvPr/>
                  </p:nvSpPr>
                  <p:spPr>
                    <a:xfrm rot="3473707">
                      <a:off x="2094920" y="4528592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1" name="円/楕円 300"/>
                    <p:cNvSpPr/>
                    <p:nvPr/>
                  </p:nvSpPr>
                  <p:spPr>
                    <a:xfrm rot="3473707">
                      <a:off x="1552920" y="4546032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2" name="円/楕円 301"/>
                    <p:cNvSpPr/>
                    <p:nvPr/>
                  </p:nvSpPr>
                  <p:spPr>
                    <a:xfrm rot="3473707">
                      <a:off x="1048864" y="4561656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3" name="円/楕円 302"/>
                    <p:cNvSpPr/>
                    <p:nvPr/>
                  </p:nvSpPr>
                  <p:spPr>
                    <a:xfrm rot="3473707">
                      <a:off x="3603207" y="4561656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4" name="円/楕円 303"/>
                    <p:cNvSpPr/>
                    <p:nvPr/>
                  </p:nvSpPr>
                  <p:spPr>
                    <a:xfrm rot="3473707">
                      <a:off x="544808" y="4561656"/>
                      <a:ext cx="675505" cy="216024"/>
                    </a:xfrm>
                    <a:prstGeom prst="ellipse">
                      <a:avLst/>
                    </a:prstGeom>
                    <a:solidFill>
                      <a:srgbClr val="FFC000">
                        <a:alpha val="83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76" name="円/楕円 275"/>
                  <p:cNvSpPr/>
                  <p:nvPr/>
                </p:nvSpPr>
                <p:spPr>
                  <a:xfrm>
                    <a:off x="3491880" y="4797152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7" name="円/楕円 276"/>
                  <p:cNvSpPr/>
                  <p:nvPr/>
                </p:nvSpPr>
                <p:spPr>
                  <a:xfrm>
                    <a:off x="2915816" y="4797152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8" name="円/楕円 277"/>
                  <p:cNvSpPr/>
                  <p:nvPr/>
                </p:nvSpPr>
                <p:spPr>
                  <a:xfrm>
                    <a:off x="2411760" y="4792500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9" name="円/楕円 278"/>
                  <p:cNvSpPr/>
                  <p:nvPr/>
                </p:nvSpPr>
                <p:spPr>
                  <a:xfrm>
                    <a:off x="1835696" y="4797152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0" name="円/楕円 279"/>
                  <p:cNvSpPr/>
                  <p:nvPr/>
                </p:nvSpPr>
                <p:spPr>
                  <a:xfrm>
                    <a:off x="3275856" y="5229200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1" name="円/楕円 280"/>
                  <p:cNvSpPr/>
                  <p:nvPr/>
                </p:nvSpPr>
                <p:spPr>
                  <a:xfrm>
                    <a:off x="2699792" y="5229200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2" name="円/楕円 281"/>
                  <p:cNvSpPr/>
                  <p:nvPr/>
                </p:nvSpPr>
                <p:spPr>
                  <a:xfrm>
                    <a:off x="2195736" y="5229200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3" name="円/楕円 282"/>
                  <p:cNvSpPr/>
                  <p:nvPr/>
                </p:nvSpPr>
                <p:spPr>
                  <a:xfrm>
                    <a:off x="1619672" y="5229200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4" name="円/楕円 283"/>
                  <p:cNvSpPr/>
                  <p:nvPr/>
                </p:nvSpPr>
                <p:spPr>
                  <a:xfrm>
                    <a:off x="3536455" y="5661248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5" name="円/楕円 284"/>
                  <p:cNvSpPr/>
                  <p:nvPr/>
                </p:nvSpPr>
                <p:spPr>
                  <a:xfrm>
                    <a:off x="2960391" y="5661248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6" name="円/楕円 285"/>
                  <p:cNvSpPr/>
                  <p:nvPr/>
                </p:nvSpPr>
                <p:spPr>
                  <a:xfrm>
                    <a:off x="3248423" y="4288444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7" name="円/楕円 286"/>
                  <p:cNvSpPr/>
                  <p:nvPr/>
                </p:nvSpPr>
                <p:spPr>
                  <a:xfrm>
                    <a:off x="2672359" y="4293096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8" name="円/楕円 287"/>
                  <p:cNvSpPr/>
                  <p:nvPr/>
                </p:nvSpPr>
                <p:spPr>
                  <a:xfrm>
                    <a:off x="2195736" y="4293096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9" name="円/楕円 288"/>
                  <p:cNvSpPr/>
                  <p:nvPr/>
                </p:nvSpPr>
                <p:spPr>
                  <a:xfrm>
                    <a:off x="1619672" y="4293096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0" name="円/楕円 289"/>
                  <p:cNvSpPr/>
                  <p:nvPr/>
                </p:nvSpPr>
                <p:spPr>
                  <a:xfrm>
                    <a:off x="2483768" y="5661248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1" name="円/楕円 290"/>
                  <p:cNvSpPr/>
                  <p:nvPr/>
                </p:nvSpPr>
                <p:spPr>
                  <a:xfrm>
                    <a:off x="1924846" y="5656596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2" name="円/楕円 291"/>
                  <p:cNvSpPr/>
                  <p:nvPr/>
                </p:nvSpPr>
                <p:spPr>
                  <a:xfrm>
                    <a:off x="1475656" y="5661248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3" name="円/楕円 292"/>
                  <p:cNvSpPr/>
                  <p:nvPr/>
                </p:nvSpPr>
                <p:spPr>
                  <a:xfrm>
                    <a:off x="899592" y="5661248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4" name="円/楕円 293"/>
                  <p:cNvSpPr/>
                  <p:nvPr/>
                </p:nvSpPr>
                <p:spPr>
                  <a:xfrm>
                    <a:off x="1475656" y="4797152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5" name="円/楕円 294"/>
                  <p:cNvSpPr/>
                  <p:nvPr/>
                </p:nvSpPr>
                <p:spPr>
                  <a:xfrm>
                    <a:off x="899592" y="4797152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6" name="円/楕円 295"/>
                  <p:cNvSpPr/>
                  <p:nvPr/>
                </p:nvSpPr>
                <p:spPr>
                  <a:xfrm>
                    <a:off x="1115616" y="4293096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7" name="円/楕円 296"/>
                  <p:cNvSpPr/>
                  <p:nvPr/>
                </p:nvSpPr>
                <p:spPr>
                  <a:xfrm>
                    <a:off x="656135" y="4293096"/>
                    <a:ext cx="675505" cy="216024"/>
                  </a:xfrm>
                  <a:prstGeom prst="ellipse">
                    <a:avLst/>
                  </a:prstGeom>
                  <a:solidFill>
                    <a:srgbClr val="FFC000">
                      <a:alpha val="8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72" name="円/楕円 271"/>
                <p:cNvSpPr/>
                <p:nvPr/>
              </p:nvSpPr>
              <p:spPr>
                <a:xfrm>
                  <a:off x="1187624" y="5157192"/>
                  <a:ext cx="675505" cy="216024"/>
                </a:xfrm>
                <a:prstGeom prst="ellipse">
                  <a:avLst/>
                </a:prstGeom>
                <a:solidFill>
                  <a:srgbClr val="FFC000">
                    <a:alpha val="8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89" name="テキスト ボックス 188"/>
          <p:cNvSpPr txBox="1"/>
          <p:nvPr/>
        </p:nvSpPr>
        <p:spPr>
          <a:xfrm>
            <a:off x="5756498" y="35332"/>
            <a:ext cx="342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Review by Balents, Nature (2010)</a:t>
            </a:r>
            <a:endParaRPr kumimoji="1" lang="ja-JP" altLang="en-US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1475656" y="6372036"/>
            <a:ext cx="723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>
                <a:sym typeface="Wingdings" pitchFamily="2" charset="2"/>
              </a:rPr>
              <a:t> </a:t>
            </a:r>
            <a:r>
              <a:rPr kumimoji="1" lang="en-US" altLang="ja-JP" b="1" dirty="0" smtClean="0"/>
              <a:t>fractionalized magnetic excitation (spinon)</a:t>
            </a:r>
            <a:r>
              <a:rPr kumimoji="1" lang="en-US" altLang="ja-JP" dirty="0" smtClean="0"/>
              <a:t> and </a:t>
            </a:r>
            <a:r>
              <a:rPr kumimoji="1" lang="en-US" altLang="ja-JP" b="1" dirty="0" smtClean="0"/>
              <a:t>emergent gauge boson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798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264" grpId="0"/>
      <p:bldP spid="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79512" y="116632"/>
            <a:ext cx="8424938" cy="1728192"/>
            <a:chOff x="179512" y="2708920"/>
            <a:chExt cx="8424938" cy="1728192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179512" y="2708920"/>
              <a:ext cx="304538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300" u="sng" dirty="0" smtClean="0"/>
                <a:t>Where are RVB states ? </a:t>
              </a:r>
              <a:endParaRPr kumimoji="1" lang="ja-JP" altLang="en-US" sz="2300" u="sng" dirty="0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323528" y="2780928"/>
              <a:ext cx="8280922" cy="1656184"/>
              <a:chOff x="323528" y="116632"/>
              <a:chExt cx="8280922" cy="1656184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323528" y="692696"/>
                <a:ext cx="5572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u"/>
                </a:pPr>
                <a:r>
                  <a:rPr kumimoji="1" lang="en-US" altLang="ja-JP" dirty="0" smtClean="0"/>
                  <a:t> Quantum Heisenberg model (QHM) on triangle lattice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827584" y="1052736"/>
                <a:ext cx="5486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ym typeface="Wingdings" pitchFamily="2" charset="2"/>
                  </a:rPr>
                  <a:t> Coplanar </a:t>
                </a:r>
                <a:r>
                  <a:rPr lang="en-US" altLang="ja-JP" dirty="0" smtClean="0">
                    <a:sym typeface="Wingdings" pitchFamily="2" charset="2"/>
                  </a:rPr>
                  <a:t>antiferromagnetic</a:t>
                </a:r>
                <a:r>
                  <a:rPr kumimoji="1" lang="en-US" altLang="ja-JP" dirty="0" smtClean="0">
                    <a:sym typeface="Wingdings" pitchFamily="2" charset="2"/>
                  </a:rPr>
                  <a:t> state (`120-degree’ state)</a:t>
                </a:r>
                <a:endParaRPr kumimoji="1" lang="ja-JP" altLang="en-US" dirty="0"/>
              </a:p>
            </p:txBody>
          </p:sp>
          <p:grpSp>
            <p:nvGrpSpPr>
              <p:cNvPr id="45" name="グループ化 44"/>
              <p:cNvGrpSpPr/>
              <p:nvPr/>
            </p:nvGrpSpPr>
            <p:grpSpPr>
              <a:xfrm>
                <a:off x="6228184" y="116632"/>
                <a:ext cx="2376266" cy="1656184"/>
                <a:chOff x="6300190" y="332656"/>
                <a:chExt cx="2376266" cy="1656184"/>
              </a:xfrm>
            </p:grpSpPr>
            <p:grpSp>
              <p:nvGrpSpPr>
                <p:cNvPr id="46" name="グループ化 45"/>
                <p:cNvGrpSpPr/>
                <p:nvPr/>
              </p:nvGrpSpPr>
              <p:grpSpPr>
                <a:xfrm>
                  <a:off x="6300190" y="476672"/>
                  <a:ext cx="2376266" cy="1440160"/>
                  <a:chOff x="1043606" y="5229200"/>
                  <a:chExt cx="2376266" cy="1440160"/>
                </a:xfrm>
              </p:grpSpPr>
              <p:cxnSp>
                <p:nvCxnSpPr>
                  <p:cNvPr id="63" name="直線コネクタ 62"/>
                  <p:cNvCxnSpPr/>
                  <p:nvPr/>
                </p:nvCxnSpPr>
                <p:spPr>
                  <a:xfrm flipH="1">
                    <a:off x="2627782" y="5229200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コネクタ 63"/>
                  <p:cNvCxnSpPr/>
                  <p:nvPr/>
                </p:nvCxnSpPr>
                <p:spPr>
                  <a:xfrm flipH="1">
                    <a:off x="2123726" y="5229200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コネクタ 64"/>
                  <p:cNvCxnSpPr/>
                  <p:nvPr/>
                </p:nvCxnSpPr>
                <p:spPr>
                  <a:xfrm flipH="1">
                    <a:off x="1619670" y="5229200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/>
                  <p:cNvCxnSpPr/>
                  <p:nvPr/>
                </p:nvCxnSpPr>
                <p:spPr>
                  <a:xfrm flipH="1">
                    <a:off x="1115612" y="5229200"/>
                    <a:ext cx="792090" cy="136815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コネクタ 66"/>
                  <p:cNvCxnSpPr/>
                  <p:nvPr/>
                </p:nvCxnSpPr>
                <p:spPr>
                  <a:xfrm>
                    <a:off x="1835694" y="5229200"/>
                    <a:ext cx="846956" cy="144016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コネクタ 67"/>
                  <p:cNvCxnSpPr/>
                  <p:nvPr/>
                </p:nvCxnSpPr>
                <p:spPr>
                  <a:xfrm>
                    <a:off x="2339750" y="5229200"/>
                    <a:ext cx="675224" cy="11521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コネクタ 68"/>
                  <p:cNvCxnSpPr/>
                  <p:nvPr/>
                </p:nvCxnSpPr>
                <p:spPr>
                  <a:xfrm>
                    <a:off x="2843806" y="5229200"/>
                    <a:ext cx="433258" cy="72008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コネクタ 69"/>
                  <p:cNvCxnSpPr/>
                  <p:nvPr/>
                </p:nvCxnSpPr>
                <p:spPr>
                  <a:xfrm>
                    <a:off x="1547662" y="5589240"/>
                    <a:ext cx="630932" cy="108012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70"/>
                  <p:cNvCxnSpPr/>
                  <p:nvPr/>
                </p:nvCxnSpPr>
                <p:spPr>
                  <a:xfrm>
                    <a:off x="1251060" y="5949280"/>
                    <a:ext cx="423478" cy="72008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線コネクタ 71"/>
                  <p:cNvCxnSpPr/>
                  <p:nvPr/>
                </p:nvCxnSpPr>
                <p:spPr>
                  <a:xfrm>
                    <a:off x="1043606" y="6597352"/>
                    <a:ext cx="169950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線コネクタ 72"/>
                  <p:cNvCxnSpPr/>
                  <p:nvPr/>
                </p:nvCxnSpPr>
                <p:spPr>
                  <a:xfrm>
                    <a:off x="1051990" y="6165304"/>
                    <a:ext cx="186382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/>
                  <p:cNvCxnSpPr/>
                  <p:nvPr/>
                </p:nvCxnSpPr>
                <p:spPr>
                  <a:xfrm>
                    <a:off x="1511657" y="5733256"/>
                    <a:ext cx="176419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線コネクタ 74"/>
                  <p:cNvCxnSpPr/>
                  <p:nvPr/>
                </p:nvCxnSpPr>
                <p:spPr>
                  <a:xfrm>
                    <a:off x="1732692" y="5301208"/>
                    <a:ext cx="168718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7" name="直線矢印コネクタ 46"/>
                <p:cNvCxnSpPr/>
                <p:nvPr/>
              </p:nvCxnSpPr>
              <p:spPr>
                <a:xfrm flipV="1">
                  <a:off x="7164288" y="1232756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矢印コネクタ 47"/>
                <p:cNvCxnSpPr/>
                <p:nvPr/>
              </p:nvCxnSpPr>
              <p:spPr>
                <a:xfrm rot="7200000" flipV="1">
                  <a:off x="7456024" y="1691807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矢印コネクタ 48"/>
                <p:cNvCxnSpPr/>
                <p:nvPr/>
              </p:nvCxnSpPr>
              <p:spPr>
                <a:xfrm rot="-7200000" flipV="1">
                  <a:off x="6879960" y="1691807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矢印コネクタ 49"/>
                <p:cNvCxnSpPr/>
                <p:nvPr/>
              </p:nvCxnSpPr>
              <p:spPr>
                <a:xfrm rot="-7200000" flipV="1">
                  <a:off x="7592632" y="1259760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矢印コネクタ 50"/>
                <p:cNvCxnSpPr/>
                <p:nvPr/>
              </p:nvCxnSpPr>
              <p:spPr>
                <a:xfrm flipV="1">
                  <a:off x="7884368" y="1664804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矢印コネクタ 51"/>
                <p:cNvCxnSpPr/>
                <p:nvPr/>
              </p:nvCxnSpPr>
              <p:spPr>
                <a:xfrm rot="7200000" flipV="1">
                  <a:off x="7448616" y="881717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矢印コネクタ 52"/>
                <p:cNvCxnSpPr/>
                <p:nvPr/>
              </p:nvCxnSpPr>
              <p:spPr>
                <a:xfrm rot="7200000" flipV="1">
                  <a:off x="8176104" y="1259759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矢印コネクタ 53"/>
                <p:cNvCxnSpPr/>
                <p:nvPr/>
              </p:nvCxnSpPr>
              <p:spPr>
                <a:xfrm rot="-7200000" flipV="1">
                  <a:off x="8392128" y="827712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矢印コネクタ 54"/>
                <p:cNvCxnSpPr/>
                <p:nvPr/>
              </p:nvCxnSpPr>
              <p:spPr>
                <a:xfrm rot="7200000" flipV="1">
                  <a:off x="8168696" y="395663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矢印コネクタ 55"/>
                <p:cNvCxnSpPr/>
                <p:nvPr/>
              </p:nvCxnSpPr>
              <p:spPr>
                <a:xfrm rot="7200000" flipV="1">
                  <a:off x="6656528" y="1259759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矢印コネクタ 56"/>
                <p:cNvCxnSpPr/>
                <p:nvPr/>
              </p:nvCxnSpPr>
              <p:spPr>
                <a:xfrm flipV="1">
                  <a:off x="7884368" y="764704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矢印コネクタ 57"/>
                <p:cNvCxnSpPr/>
                <p:nvPr/>
              </p:nvCxnSpPr>
              <p:spPr>
                <a:xfrm flipV="1">
                  <a:off x="7164288" y="332656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矢印コネクタ 58"/>
                <p:cNvCxnSpPr/>
                <p:nvPr/>
              </p:nvCxnSpPr>
              <p:spPr>
                <a:xfrm rot="-7200000" flipV="1">
                  <a:off x="7592632" y="395663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矢印コネクタ 59"/>
                <p:cNvCxnSpPr/>
                <p:nvPr/>
              </p:nvCxnSpPr>
              <p:spPr>
                <a:xfrm rot="-7200000" flipV="1">
                  <a:off x="6872552" y="827711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矢印コネクタ 60"/>
                <p:cNvCxnSpPr/>
                <p:nvPr/>
              </p:nvCxnSpPr>
              <p:spPr>
                <a:xfrm flipV="1">
                  <a:off x="6372200" y="1664804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矢印コネクタ 61"/>
                <p:cNvCxnSpPr/>
                <p:nvPr/>
              </p:nvCxnSpPr>
              <p:spPr>
                <a:xfrm flipV="1">
                  <a:off x="8604448" y="368660"/>
                  <a:ext cx="0" cy="324036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3" name="テキスト ボックス 82"/>
          <p:cNvSpPr txBox="1"/>
          <p:nvPr/>
        </p:nvSpPr>
        <p:spPr>
          <a:xfrm>
            <a:off x="539552" y="4283804"/>
            <a:ext cx="816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/>
              <a:t> </a:t>
            </a:r>
            <a:r>
              <a:rPr lang="en-US" altLang="ja-JP" dirty="0" err="1" smtClean="0"/>
              <a:t>Kitaev</a:t>
            </a:r>
            <a:r>
              <a:rPr lang="en-US" altLang="ja-JP" dirty="0" smtClean="0"/>
              <a:t> (`06),  Balents-Fisher (`02),  </a:t>
            </a:r>
            <a:r>
              <a:rPr lang="en-US" altLang="ja-JP" dirty="0" err="1" smtClean="0"/>
              <a:t>Motrunich-Senthil</a:t>
            </a:r>
            <a:r>
              <a:rPr lang="en-US" altLang="ja-JP" dirty="0" smtClean="0"/>
              <a:t> (`02) ; exact solvable models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39552" y="5003884"/>
            <a:ext cx="783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/>
              <a:t> </a:t>
            </a:r>
            <a:r>
              <a:rPr lang="en-US" altLang="ja-JP" dirty="0" smtClean="0"/>
              <a:t>S=1/2 Kagome quantum Heisenberg model , honeycomb Hubbard model, . .     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11560" y="1988840"/>
            <a:ext cx="8064896" cy="1907341"/>
            <a:chOff x="611560" y="4067780"/>
            <a:chExt cx="8064896" cy="1907341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611560" y="4067780"/>
              <a:ext cx="6324365" cy="1529591"/>
              <a:chOff x="611560" y="1484784"/>
              <a:chExt cx="6324365" cy="1529591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611560" y="1484784"/>
                <a:ext cx="2747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u"/>
                </a:pPr>
                <a:r>
                  <a:rPr kumimoji="1" lang="en-US" altLang="ja-JP" dirty="0" smtClean="0"/>
                  <a:t> Quantum Dimer model </a:t>
                </a:r>
                <a:endParaRPr kumimoji="1" lang="ja-JP" altLang="en-US" dirty="0"/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971600" y="1844824"/>
                <a:ext cx="5964325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 smtClean="0"/>
                  <a:t>2-d Bipartite-lattice </a:t>
                </a:r>
                <a:r>
                  <a:rPr kumimoji="1" lang="en-US" altLang="ja-JP" dirty="0" smtClean="0">
                    <a:sym typeface="Wingdings" pitchFamily="2" charset="2"/>
                  </a:rPr>
                  <a:t>  </a:t>
                </a:r>
                <a:r>
                  <a:rPr kumimoji="1" lang="en-US" altLang="ja-JP" b="1" i="1" dirty="0" smtClean="0">
                    <a:solidFill>
                      <a:srgbClr val="FF0000"/>
                    </a:solidFill>
                    <a:sym typeface="Wingdings" pitchFamily="2" charset="2"/>
                  </a:rPr>
                  <a:t>No</a:t>
                </a:r>
                <a:r>
                  <a:rPr kumimoji="1" lang="en-US" altLang="ja-JP" dirty="0" smtClean="0">
                    <a:sym typeface="Wingdings" pitchFamily="2" charset="2"/>
                  </a:rPr>
                  <a:t> stable RVB state</a:t>
                </a:r>
              </a:p>
              <a:p>
                <a:endParaRPr lang="en-US" altLang="ja-JP" sz="200" dirty="0">
                  <a:sym typeface="Wingdings" pitchFamily="2" charset="2"/>
                </a:endParaRPr>
              </a:p>
              <a:p>
                <a:endParaRPr kumimoji="1" lang="en-US" altLang="ja-JP" sz="200" dirty="0" smtClean="0"/>
              </a:p>
              <a:p>
                <a:endParaRPr lang="en-US" altLang="ja-JP" sz="200" dirty="0"/>
              </a:p>
              <a:p>
                <a:endParaRPr kumimoji="1" lang="en-US" altLang="ja-JP" sz="200" dirty="0" smtClean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ja-JP" dirty="0" smtClean="0"/>
                  <a:t>2-d non-bipartite lattice </a:t>
                </a:r>
                <a:r>
                  <a:rPr kumimoji="1" lang="en-US" altLang="ja-JP" dirty="0" smtClean="0">
                    <a:sym typeface="Wingdings" pitchFamily="2" charset="2"/>
                  </a:rPr>
                  <a:t> stable RVB state (</a:t>
                </a:r>
                <a:r>
                  <a:rPr kumimoji="1" lang="en-US" altLang="ja-JP" b="1" dirty="0" smtClean="0">
                    <a:sym typeface="Wingdings" pitchFamily="2" charset="2"/>
                  </a:rPr>
                  <a:t>Z</a:t>
                </a:r>
                <a:r>
                  <a:rPr kumimoji="1" lang="en-US" altLang="ja-JP" b="1" baseline="-25000" dirty="0" smtClean="0">
                    <a:sym typeface="Wingdings" pitchFamily="2" charset="2"/>
                  </a:rPr>
                  <a:t>2</a:t>
                </a:r>
                <a:r>
                  <a:rPr kumimoji="1" lang="en-US" altLang="ja-JP" b="1" dirty="0" smtClean="0">
                    <a:sym typeface="Wingdings" pitchFamily="2" charset="2"/>
                  </a:rPr>
                  <a:t> </a:t>
                </a:r>
                <a:r>
                  <a:rPr lang="en-US" altLang="ja-JP" b="1" dirty="0">
                    <a:sym typeface="Wingdings" pitchFamily="2" charset="2"/>
                  </a:rPr>
                  <a:t>s</a:t>
                </a:r>
                <a:r>
                  <a:rPr kumimoji="1" lang="en-US" altLang="ja-JP" b="1" dirty="0" smtClean="0">
                    <a:sym typeface="Wingdings" pitchFamily="2" charset="2"/>
                  </a:rPr>
                  <a:t>pin liquid</a:t>
                </a:r>
                <a:r>
                  <a:rPr kumimoji="1" lang="en-US" altLang="ja-JP" dirty="0" smtClean="0">
                    <a:sym typeface="Wingdings" pitchFamily="2" charset="2"/>
                  </a:rPr>
                  <a:t>)</a:t>
                </a:r>
              </a:p>
              <a:p>
                <a:endParaRPr lang="en-US" altLang="ja-JP" sz="200" dirty="0">
                  <a:sym typeface="Wingdings" pitchFamily="2" charset="2"/>
                </a:endParaRPr>
              </a:p>
              <a:p>
                <a:endParaRPr kumimoji="1" lang="en-US" altLang="ja-JP" sz="200" dirty="0" smtClean="0">
                  <a:sym typeface="Wingdings" pitchFamily="2" charset="2"/>
                </a:endParaRPr>
              </a:p>
              <a:p>
                <a:endParaRPr kumimoji="1" lang="en-US" altLang="ja-JP" sz="200" dirty="0" smtClean="0">
                  <a:sym typeface="Wingdings" pitchFamily="2" charset="2"/>
                </a:endParaRPr>
              </a:p>
              <a:p>
                <a:endParaRPr kumimoji="1" lang="en-US" altLang="ja-JP" sz="200" dirty="0" smtClean="0">
                  <a:sym typeface="Wingdings" pitchFamily="2" charset="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dirty="0" smtClean="0">
                    <a:sym typeface="Wingdings" pitchFamily="2" charset="2"/>
                  </a:rPr>
                  <a:t>3-d Bipartite-lattice   </a:t>
                </a:r>
                <a:r>
                  <a:rPr lang="en-US" altLang="ja-JP" b="1" dirty="0" smtClean="0">
                    <a:sym typeface="Wingdings" pitchFamily="2" charset="2"/>
                  </a:rPr>
                  <a:t>U(1) spin liquid</a:t>
                </a:r>
                <a:endParaRPr kumimoji="1" lang="ja-JP" altLang="en-US" b="1" dirty="0"/>
              </a:p>
            </p:txBody>
          </p:sp>
        </p:grpSp>
        <p:sp>
          <p:nvSpPr>
            <p:cNvPr id="84" name="正方形/長方形 83"/>
            <p:cNvSpPr/>
            <p:nvPr/>
          </p:nvSpPr>
          <p:spPr>
            <a:xfrm>
              <a:off x="2771800" y="5651956"/>
              <a:ext cx="346761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dirty="0" smtClean="0">
                  <a:sym typeface="Wingdings" pitchFamily="2" charset="2"/>
                </a:rPr>
                <a:t>Stable gapless gauge boson </a:t>
              </a:r>
              <a:r>
                <a:rPr lang="en-US" altLang="ja-JP" sz="1500" b="1" dirty="0" smtClean="0">
                  <a:sym typeface="Wingdings" pitchFamily="2" charset="2"/>
                </a:rPr>
                <a:t>(`photon’-like)</a:t>
              </a:r>
              <a:endParaRPr lang="ja-JP" altLang="en-US" sz="1500" b="1" dirty="0"/>
            </a:p>
          </p:txBody>
        </p:sp>
        <p:grpSp>
          <p:nvGrpSpPr>
            <p:cNvPr id="86" name="グループ化 85"/>
            <p:cNvGrpSpPr/>
            <p:nvPr/>
          </p:nvGrpSpPr>
          <p:grpSpPr>
            <a:xfrm>
              <a:off x="6372200" y="5147900"/>
              <a:ext cx="2290948" cy="543546"/>
              <a:chOff x="5881452" y="3212976"/>
              <a:chExt cx="2290948" cy="543546"/>
            </a:xfrm>
          </p:grpSpPr>
          <p:sp>
            <p:nvSpPr>
              <p:cNvPr id="87" name="テキスト ボックス 86"/>
              <p:cNvSpPr txBox="1"/>
              <p:nvPr/>
            </p:nvSpPr>
            <p:spPr>
              <a:xfrm>
                <a:off x="5881452" y="3448745"/>
                <a:ext cx="2290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err="1" smtClean="0"/>
                  <a:t>Hermele</a:t>
                </a:r>
                <a:r>
                  <a:rPr lang="en-US" altLang="ja-JP" sz="1400" dirty="0" smtClean="0"/>
                  <a:t>-Balents-Fisher </a:t>
                </a:r>
                <a:r>
                  <a:rPr kumimoji="1" lang="en-US" altLang="ja-JP" sz="1400" dirty="0" smtClean="0"/>
                  <a:t>(`04)</a:t>
                </a:r>
                <a:endParaRPr kumimoji="1" lang="ja-JP" altLang="en-US" sz="1400" dirty="0"/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5881452" y="3212976"/>
                <a:ext cx="22733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err="1" smtClean="0"/>
                  <a:t>Huse-Moessner-Sondhi</a:t>
                </a:r>
                <a:r>
                  <a:rPr lang="en-US" altLang="ja-JP" sz="1400" dirty="0" smtClean="0"/>
                  <a:t> </a:t>
                </a:r>
                <a:r>
                  <a:rPr kumimoji="1" lang="en-US" altLang="ja-JP" sz="1400" dirty="0" smtClean="0"/>
                  <a:t>(`04)</a:t>
                </a:r>
                <a:endParaRPr kumimoji="1" lang="ja-JP" altLang="en-US" sz="1400" dirty="0"/>
              </a:p>
            </p:txBody>
          </p:sp>
        </p:grpSp>
        <p:sp>
          <p:nvSpPr>
            <p:cNvPr id="89" name="テキスト ボックス 88"/>
            <p:cNvSpPr txBox="1"/>
            <p:nvPr/>
          </p:nvSpPr>
          <p:spPr>
            <a:xfrm>
              <a:off x="6824667" y="4840123"/>
              <a:ext cx="18517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/>
                <a:t>Moessner-Sondhi</a:t>
              </a:r>
              <a:r>
                <a:rPr kumimoji="1" lang="en-US" altLang="ja-JP" sz="1400" dirty="0" smtClean="0"/>
                <a:t> (`01)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44624"/>
            <a:ext cx="46893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700" u="sng" dirty="0" smtClean="0"/>
              <a:t>Possible variant of RVB states ??</a:t>
            </a:r>
            <a:endParaRPr kumimoji="1" lang="ja-JP" altLang="en-US" sz="2700" u="sng" dirty="0"/>
          </a:p>
        </p:txBody>
      </p:sp>
      <p:grpSp>
        <p:nvGrpSpPr>
          <p:cNvPr id="146" name="グループ化 145"/>
          <p:cNvGrpSpPr/>
          <p:nvPr/>
        </p:nvGrpSpPr>
        <p:grpSpPr>
          <a:xfrm>
            <a:off x="539552" y="1331476"/>
            <a:ext cx="8568952" cy="1584178"/>
            <a:chOff x="395536" y="1268758"/>
            <a:chExt cx="8568952" cy="1584178"/>
          </a:xfrm>
        </p:grpSpPr>
        <p:grpSp>
          <p:nvGrpSpPr>
            <p:cNvPr id="130" name="グループ化 129"/>
            <p:cNvGrpSpPr/>
            <p:nvPr/>
          </p:nvGrpSpPr>
          <p:grpSpPr>
            <a:xfrm>
              <a:off x="1599431" y="1268759"/>
              <a:ext cx="1604417" cy="1584177"/>
              <a:chOff x="1331640" y="1196752"/>
              <a:chExt cx="1604417" cy="1584177"/>
            </a:xfrm>
          </p:grpSpPr>
          <p:grpSp>
            <p:nvGrpSpPr>
              <p:cNvPr id="67" name="グループ化 66"/>
              <p:cNvGrpSpPr/>
              <p:nvPr/>
            </p:nvGrpSpPr>
            <p:grpSpPr>
              <a:xfrm>
                <a:off x="1331640" y="1196752"/>
                <a:ext cx="1598530" cy="1584177"/>
                <a:chOff x="1455415" y="1196752"/>
                <a:chExt cx="1598530" cy="1584177"/>
              </a:xfrm>
            </p:grpSpPr>
            <p:grpSp>
              <p:nvGrpSpPr>
                <p:cNvPr id="66" name="グループ化 65"/>
                <p:cNvGrpSpPr/>
                <p:nvPr/>
              </p:nvGrpSpPr>
              <p:grpSpPr>
                <a:xfrm>
                  <a:off x="1455415" y="1340767"/>
                  <a:ext cx="1598530" cy="1296147"/>
                  <a:chOff x="1455415" y="1340767"/>
                  <a:chExt cx="1598530" cy="1296147"/>
                </a:xfrm>
              </p:grpSpPr>
              <p:cxnSp>
                <p:nvCxnSpPr>
                  <p:cNvPr id="4" name="直線コネクタ 3"/>
                  <p:cNvCxnSpPr/>
                  <p:nvPr/>
                </p:nvCxnSpPr>
                <p:spPr>
                  <a:xfrm>
                    <a:off x="1467279" y="1340767"/>
                    <a:ext cx="158417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直線コネクタ 4"/>
                  <p:cNvCxnSpPr/>
                  <p:nvPr/>
                </p:nvCxnSpPr>
                <p:spPr>
                  <a:xfrm>
                    <a:off x="1455415" y="1772817"/>
                    <a:ext cx="159853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直線コネクタ 5"/>
                  <p:cNvCxnSpPr/>
                  <p:nvPr/>
                </p:nvCxnSpPr>
                <p:spPr>
                  <a:xfrm>
                    <a:off x="1455415" y="2204865"/>
                    <a:ext cx="1598530" cy="922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直線コネクタ 6"/>
                  <p:cNvCxnSpPr/>
                  <p:nvPr/>
                </p:nvCxnSpPr>
                <p:spPr>
                  <a:xfrm>
                    <a:off x="1527423" y="2636913"/>
                    <a:ext cx="1526522" cy="1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グループ化 64"/>
                <p:cNvGrpSpPr/>
                <p:nvPr/>
              </p:nvGrpSpPr>
              <p:grpSpPr>
                <a:xfrm>
                  <a:off x="1611302" y="1196752"/>
                  <a:ext cx="1296137" cy="1584177"/>
                  <a:chOff x="1611302" y="1196752"/>
                  <a:chExt cx="1296137" cy="1584177"/>
                </a:xfrm>
              </p:grpSpPr>
              <p:cxnSp>
                <p:nvCxnSpPr>
                  <p:cNvPr id="18" name="直線コネクタ 17"/>
                  <p:cNvCxnSpPr/>
                  <p:nvPr/>
                </p:nvCxnSpPr>
                <p:spPr>
                  <a:xfrm flipV="1">
                    <a:off x="1611302" y="1196754"/>
                    <a:ext cx="0" cy="1584175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/>
                  <p:cNvCxnSpPr/>
                  <p:nvPr/>
                </p:nvCxnSpPr>
                <p:spPr>
                  <a:xfrm flipV="1">
                    <a:off x="2043343" y="1196752"/>
                    <a:ext cx="0" cy="1584177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/>
                  <p:cNvCxnSpPr/>
                  <p:nvPr/>
                </p:nvCxnSpPr>
                <p:spPr>
                  <a:xfrm flipV="1">
                    <a:off x="2475389" y="1196752"/>
                    <a:ext cx="0" cy="1584177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/>
                  <p:cNvCxnSpPr/>
                  <p:nvPr/>
                </p:nvCxnSpPr>
                <p:spPr>
                  <a:xfrm flipV="1">
                    <a:off x="2907439" y="1196754"/>
                    <a:ext cx="0" cy="1584175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" name="円/楕円 105"/>
              <p:cNvSpPr/>
              <p:nvPr/>
            </p:nvSpPr>
            <p:spPr>
              <a:xfrm>
                <a:off x="1403648" y="1268760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 rot="5400000">
                <a:off x="2012023" y="1040666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円/楕円 107"/>
              <p:cNvSpPr/>
              <p:nvPr/>
            </p:nvSpPr>
            <p:spPr>
              <a:xfrm>
                <a:off x="1808069" y="1700808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1423889" y="2132856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109"/>
              <p:cNvSpPr/>
              <p:nvPr/>
            </p:nvSpPr>
            <p:spPr>
              <a:xfrm rot="5400000">
                <a:off x="2516079" y="2336810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 rot="2700000">
                <a:off x="2025920" y="2061685"/>
                <a:ext cx="190956" cy="763549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2720033" y="1700808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円/楕円 112"/>
              <p:cNvSpPr/>
              <p:nvPr/>
            </p:nvSpPr>
            <p:spPr>
              <a:xfrm rot="2700000">
                <a:off x="2457968" y="1197589"/>
                <a:ext cx="190956" cy="763549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1" name="グループ化 130"/>
            <p:cNvGrpSpPr/>
            <p:nvPr/>
          </p:nvGrpSpPr>
          <p:grpSpPr>
            <a:xfrm>
              <a:off x="3774497" y="1268758"/>
              <a:ext cx="1642835" cy="1584177"/>
              <a:chOff x="3693550" y="1196751"/>
              <a:chExt cx="1642835" cy="1584177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>
                <a:off x="3693550" y="1196751"/>
                <a:ext cx="1598530" cy="1584177"/>
                <a:chOff x="1455415" y="1196752"/>
                <a:chExt cx="1598530" cy="1584177"/>
              </a:xfrm>
            </p:grpSpPr>
            <p:grpSp>
              <p:nvGrpSpPr>
                <p:cNvPr id="85" name="グループ化 84"/>
                <p:cNvGrpSpPr/>
                <p:nvPr/>
              </p:nvGrpSpPr>
              <p:grpSpPr>
                <a:xfrm>
                  <a:off x="1455415" y="1340767"/>
                  <a:ext cx="1598530" cy="1296147"/>
                  <a:chOff x="1455415" y="1340767"/>
                  <a:chExt cx="1598530" cy="1296147"/>
                </a:xfrm>
              </p:grpSpPr>
              <p:cxnSp>
                <p:nvCxnSpPr>
                  <p:cNvPr id="91" name="直線コネクタ 90"/>
                  <p:cNvCxnSpPr/>
                  <p:nvPr/>
                </p:nvCxnSpPr>
                <p:spPr>
                  <a:xfrm>
                    <a:off x="1467279" y="1340767"/>
                    <a:ext cx="158417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91"/>
                  <p:cNvCxnSpPr/>
                  <p:nvPr/>
                </p:nvCxnSpPr>
                <p:spPr>
                  <a:xfrm>
                    <a:off x="1455415" y="1772817"/>
                    <a:ext cx="159853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線コネクタ 92"/>
                  <p:cNvCxnSpPr/>
                  <p:nvPr/>
                </p:nvCxnSpPr>
                <p:spPr>
                  <a:xfrm>
                    <a:off x="1455415" y="2204865"/>
                    <a:ext cx="1598530" cy="922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/>
                  <p:cNvCxnSpPr/>
                  <p:nvPr/>
                </p:nvCxnSpPr>
                <p:spPr>
                  <a:xfrm>
                    <a:off x="1527423" y="2636913"/>
                    <a:ext cx="1526522" cy="1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グループ化 85"/>
                <p:cNvGrpSpPr/>
                <p:nvPr/>
              </p:nvGrpSpPr>
              <p:grpSpPr>
                <a:xfrm>
                  <a:off x="1611302" y="1196752"/>
                  <a:ext cx="1296137" cy="1584177"/>
                  <a:chOff x="1611302" y="1196752"/>
                  <a:chExt cx="1296137" cy="1584177"/>
                </a:xfrm>
              </p:grpSpPr>
              <p:cxnSp>
                <p:nvCxnSpPr>
                  <p:cNvPr id="87" name="直線コネクタ 86"/>
                  <p:cNvCxnSpPr/>
                  <p:nvPr/>
                </p:nvCxnSpPr>
                <p:spPr>
                  <a:xfrm flipV="1">
                    <a:off x="1611302" y="1196754"/>
                    <a:ext cx="0" cy="1584175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/>
                  <p:cNvCxnSpPr/>
                  <p:nvPr/>
                </p:nvCxnSpPr>
                <p:spPr>
                  <a:xfrm flipV="1">
                    <a:off x="2043343" y="1196752"/>
                    <a:ext cx="0" cy="1584177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88"/>
                  <p:cNvCxnSpPr/>
                  <p:nvPr/>
                </p:nvCxnSpPr>
                <p:spPr>
                  <a:xfrm flipV="1">
                    <a:off x="2475389" y="1196752"/>
                    <a:ext cx="0" cy="1584177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/>
                  <p:cNvCxnSpPr/>
                  <p:nvPr/>
                </p:nvCxnSpPr>
                <p:spPr>
                  <a:xfrm flipV="1">
                    <a:off x="2907439" y="1196754"/>
                    <a:ext cx="0" cy="1584175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4" name="円/楕円 113"/>
              <p:cNvSpPr/>
              <p:nvPr/>
            </p:nvSpPr>
            <p:spPr>
              <a:xfrm rot="5400000">
                <a:off x="4440054" y="992798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3779912" y="1268760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3779912" y="2132856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4211960" y="2132856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円/楕円 117"/>
              <p:cNvSpPr/>
              <p:nvPr/>
            </p:nvSpPr>
            <p:spPr>
              <a:xfrm rot="8100000">
                <a:off x="4427085" y="1629637"/>
                <a:ext cx="190956" cy="763549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 rot="2700000">
                <a:off x="4859133" y="1152446"/>
                <a:ext cx="190956" cy="763549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5076056" y="1700808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円/楕円 120"/>
              <p:cNvSpPr/>
              <p:nvPr/>
            </p:nvSpPr>
            <p:spPr>
              <a:xfrm rot="5400000">
                <a:off x="4872102" y="2336810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2" name="グループ化 131"/>
            <p:cNvGrpSpPr/>
            <p:nvPr/>
          </p:nvGrpSpPr>
          <p:grpSpPr>
            <a:xfrm>
              <a:off x="6015771" y="1268759"/>
              <a:ext cx="1598530" cy="1584177"/>
              <a:chOff x="6141822" y="1196752"/>
              <a:chExt cx="1598530" cy="1584177"/>
            </a:xfrm>
          </p:grpSpPr>
          <p:grpSp>
            <p:nvGrpSpPr>
              <p:cNvPr id="95" name="グループ化 94"/>
              <p:cNvGrpSpPr/>
              <p:nvPr/>
            </p:nvGrpSpPr>
            <p:grpSpPr>
              <a:xfrm>
                <a:off x="6141822" y="1196752"/>
                <a:ext cx="1598530" cy="1584177"/>
                <a:chOff x="1455415" y="1196752"/>
                <a:chExt cx="1598530" cy="1584177"/>
              </a:xfrm>
            </p:grpSpPr>
            <p:grpSp>
              <p:nvGrpSpPr>
                <p:cNvPr id="96" name="グループ化 95"/>
                <p:cNvGrpSpPr/>
                <p:nvPr/>
              </p:nvGrpSpPr>
              <p:grpSpPr>
                <a:xfrm>
                  <a:off x="1455415" y="1340767"/>
                  <a:ext cx="1598530" cy="1296147"/>
                  <a:chOff x="1455415" y="1340767"/>
                  <a:chExt cx="1598530" cy="1296147"/>
                </a:xfrm>
              </p:grpSpPr>
              <p:cxnSp>
                <p:nvCxnSpPr>
                  <p:cNvPr id="102" name="直線コネクタ 101"/>
                  <p:cNvCxnSpPr/>
                  <p:nvPr/>
                </p:nvCxnSpPr>
                <p:spPr>
                  <a:xfrm>
                    <a:off x="1467279" y="1340767"/>
                    <a:ext cx="1584176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コネクタ 102"/>
                  <p:cNvCxnSpPr/>
                  <p:nvPr/>
                </p:nvCxnSpPr>
                <p:spPr>
                  <a:xfrm>
                    <a:off x="1455415" y="1772817"/>
                    <a:ext cx="1598530" cy="0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103"/>
                  <p:cNvCxnSpPr/>
                  <p:nvPr/>
                </p:nvCxnSpPr>
                <p:spPr>
                  <a:xfrm>
                    <a:off x="1455415" y="2204865"/>
                    <a:ext cx="1598530" cy="922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線コネクタ 104"/>
                  <p:cNvCxnSpPr/>
                  <p:nvPr/>
                </p:nvCxnSpPr>
                <p:spPr>
                  <a:xfrm>
                    <a:off x="1527423" y="2636913"/>
                    <a:ext cx="1526522" cy="1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グループ化 96"/>
                <p:cNvGrpSpPr/>
                <p:nvPr/>
              </p:nvGrpSpPr>
              <p:grpSpPr>
                <a:xfrm>
                  <a:off x="1611302" y="1196752"/>
                  <a:ext cx="1296137" cy="1584177"/>
                  <a:chOff x="1611302" y="1196752"/>
                  <a:chExt cx="1296137" cy="1584177"/>
                </a:xfrm>
              </p:grpSpPr>
              <p:cxnSp>
                <p:nvCxnSpPr>
                  <p:cNvPr id="98" name="直線コネクタ 97"/>
                  <p:cNvCxnSpPr/>
                  <p:nvPr/>
                </p:nvCxnSpPr>
                <p:spPr>
                  <a:xfrm flipV="1">
                    <a:off x="1611302" y="1196754"/>
                    <a:ext cx="0" cy="1584175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98"/>
                  <p:cNvCxnSpPr/>
                  <p:nvPr/>
                </p:nvCxnSpPr>
                <p:spPr>
                  <a:xfrm flipV="1">
                    <a:off x="2043343" y="1196752"/>
                    <a:ext cx="0" cy="1584177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/>
                  <p:cNvCxnSpPr/>
                  <p:nvPr/>
                </p:nvCxnSpPr>
                <p:spPr>
                  <a:xfrm flipV="1">
                    <a:off x="2475389" y="1196752"/>
                    <a:ext cx="0" cy="1584177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コネクタ 100"/>
                  <p:cNvCxnSpPr/>
                  <p:nvPr/>
                </p:nvCxnSpPr>
                <p:spPr>
                  <a:xfrm flipV="1">
                    <a:off x="2907439" y="1196754"/>
                    <a:ext cx="0" cy="1584175"/>
                  </a:xfrm>
                  <a:prstGeom prst="line">
                    <a:avLst/>
                  </a:prstGeom>
                  <a:ln>
                    <a:solidFill>
                      <a:schemeClr val="accent1">
                        <a:shade val="95000"/>
                        <a:satMod val="10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2" name="円/楕円 121"/>
              <p:cNvSpPr/>
              <p:nvPr/>
            </p:nvSpPr>
            <p:spPr>
              <a:xfrm rot="5400000">
                <a:off x="7320374" y="2336810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円/楕円 122"/>
              <p:cNvSpPr/>
              <p:nvPr/>
            </p:nvSpPr>
            <p:spPr>
              <a:xfrm rot="5400000">
                <a:off x="6384270" y="2336810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円/楕円 123"/>
              <p:cNvSpPr/>
              <p:nvPr/>
            </p:nvSpPr>
            <p:spPr>
              <a:xfrm rot="5400000">
                <a:off x="6384270" y="1904762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円/楕円 124"/>
              <p:cNvSpPr/>
              <p:nvPr/>
            </p:nvSpPr>
            <p:spPr>
              <a:xfrm rot="8100000">
                <a:off x="6875357" y="1629637"/>
                <a:ext cx="190956" cy="763549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円/楕円 125"/>
              <p:cNvSpPr/>
              <p:nvPr/>
            </p:nvSpPr>
            <p:spPr>
              <a:xfrm rot="8100000">
                <a:off x="7262263" y="1629637"/>
                <a:ext cx="190956" cy="763549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円/楕円 126"/>
              <p:cNvSpPr/>
              <p:nvPr/>
            </p:nvSpPr>
            <p:spPr>
              <a:xfrm>
                <a:off x="7476460" y="1268760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 rot="5400000">
                <a:off x="6888326" y="992798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円/楕円 128"/>
              <p:cNvSpPr/>
              <p:nvPr/>
            </p:nvSpPr>
            <p:spPr>
              <a:xfrm>
                <a:off x="6228184" y="1268760"/>
                <a:ext cx="191884" cy="648072"/>
              </a:xfrm>
              <a:prstGeom prst="ellipse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3" name="テキスト ボックス 132"/>
            <p:cNvSpPr txBox="1"/>
            <p:nvPr/>
          </p:nvSpPr>
          <p:spPr>
            <a:xfrm>
              <a:off x="3290123" y="1700807"/>
              <a:ext cx="4267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800" dirty="0" smtClean="0"/>
                <a:t>+</a:t>
              </a:r>
              <a:endParaRPr kumimoji="1" lang="ja-JP" altLang="en-US" sz="3800" dirty="0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5517043" y="1700807"/>
              <a:ext cx="4267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800" dirty="0" smtClean="0"/>
                <a:t>+</a:t>
              </a:r>
              <a:endParaRPr kumimoji="1" lang="ja-JP" altLang="en-US" sz="3800" dirty="0"/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7835653" y="1700807"/>
              <a:ext cx="112883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800" dirty="0" smtClean="0"/>
                <a:t>+ . . .</a:t>
              </a:r>
              <a:endParaRPr kumimoji="1" lang="ja-JP" altLang="en-US" sz="3800" dirty="0"/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395536" y="1700807"/>
              <a:ext cx="10038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 smtClean="0">
                  <a:latin typeface="Symbol" pitchFamily="18" charset="2"/>
                </a:rPr>
                <a:t>Y =</a:t>
              </a:r>
              <a:endParaRPr kumimoji="1" lang="ja-JP" altLang="en-US" sz="4000" b="1" dirty="0">
                <a:latin typeface="Symbol" pitchFamily="18" charset="2"/>
              </a:endParaRPr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1660054" y="1189201"/>
            <a:ext cx="6152306" cy="1872208"/>
            <a:chOff x="1403649" y="620688"/>
            <a:chExt cx="6152306" cy="1872208"/>
          </a:xfrm>
        </p:grpSpPr>
        <p:sp>
          <p:nvSpPr>
            <p:cNvPr id="145" name="正方形/長方形 144"/>
            <p:cNvSpPr/>
            <p:nvPr/>
          </p:nvSpPr>
          <p:spPr>
            <a:xfrm>
              <a:off x="4860032" y="1988840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219807" y="2029222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7083903" y="2029222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2699792" y="1988840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正方形/長方形 151"/>
            <p:cNvSpPr/>
            <p:nvPr/>
          </p:nvSpPr>
          <p:spPr>
            <a:xfrm>
              <a:off x="2195736" y="692696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正方形/長方形 152"/>
            <p:cNvSpPr/>
            <p:nvPr/>
          </p:nvSpPr>
          <p:spPr>
            <a:xfrm>
              <a:off x="4427984" y="661070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正方形/長方形 153"/>
            <p:cNvSpPr/>
            <p:nvPr/>
          </p:nvSpPr>
          <p:spPr>
            <a:xfrm>
              <a:off x="6219807" y="1484784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6660232" y="620688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正方形/長方形 155"/>
            <p:cNvSpPr/>
            <p:nvPr/>
          </p:nvSpPr>
          <p:spPr>
            <a:xfrm rot="5400000">
              <a:off x="5051677" y="1365148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 rot="5400000">
              <a:off x="6028162" y="924722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/>
            <p:cNvSpPr/>
            <p:nvPr/>
          </p:nvSpPr>
          <p:spPr>
            <a:xfrm rot="5400000">
              <a:off x="7283925" y="933100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 rot="5400000">
              <a:off x="3755533" y="933100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/>
            <p:cNvSpPr/>
            <p:nvPr/>
          </p:nvSpPr>
          <p:spPr>
            <a:xfrm rot="5400000">
              <a:off x="1995714" y="1365148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 rot="5400000">
              <a:off x="2891437" y="1365148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 rot="5400000">
              <a:off x="1595293" y="933100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 rot="5400000">
              <a:off x="1595293" y="1788818"/>
              <a:ext cx="80385" cy="46367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正方形/長方形 163"/>
            <p:cNvSpPr/>
            <p:nvPr/>
          </p:nvSpPr>
          <p:spPr>
            <a:xfrm rot="5400000">
              <a:off x="3768122" y="1848238"/>
              <a:ext cx="80387" cy="34483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正方形/長方形 164"/>
            <p:cNvSpPr/>
            <p:nvPr/>
          </p:nvSpPr>
          <p:spPr>
            <a:xfrm rot="5400000">
              <a:off x="4259589" y="1820445"/>
              <a:ext cx="80385" cy="4004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9" name="グループ化 1038"/>
          <p:cNvGrpSpPr/>
          <p:nvPr/>
        </p:nvGrpSpPr>
        <p:grpSpPr>
          <a:xfrm>
            <a:off x="179512" y="3059668"/>
            <a:ext cx="3054763" cy="2385556"/>
            <a:chOff x="191389" y="3131676"/>
            <a:chExt cx="3054763" cy="2385556"/>
          </a:xfrm>
        </p:grpSpPr>
        <p:grpSp>
          <p:nvGrpSpPr>
            <p:cNvPr id="178" name="グループ化 177"/>
            <p:cNvGrpSpPr/>
            <p:nvPr/>
          </p:nvGrpSpPr>
          <p:grpSpPr>
            <a:xfrm>
              <a:off x="191389" y="3131676"/>
              <a:ext cx="3054763" cy="1739225"/>
              <a:chOff x="297597" y="691181"/>
              <a:chExt cx="3054763" cy="1739225"/>
            </a:xfrm>
          </p:grpSpPr>
          <p:sp>
            <p:nvSpPr>
              <p:cNvPr id="179" name="円/楕円 178"/>
              <p:cNvSpPr/>
              <p:nvPr/>
            </p:nvSpPr>
            <p:spPr>
              <a:xfrm rot="3723107" flipH="1">
                <a:off x="743715" y="1317599"/>
                <a:ext cx="1311031" cy="715699"/>
              </a:xfrm>
              <a:prstGeom prst="ellipse">
                <a:avLst/>
              </a:prstGeom>
              <a:solidFill>
                <a:srgbClr val="00B050">
                  <a:alpha val="17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0" name="直線コネクタ 179"/>
              <p:cNvCxnSpPr>
                <a:stCxn id="179" idx="6"/>
                <a:endCxn id="179" idx="2"/>
              </p:cNvCxnSpPr>
              <p:nvPr/>
            </p:nvCxnSpPr>
            <p:spPr>
              <a:xfrm rot="16200000" flipH="1">
                <a:off x="820166" y="1368225"/>
                <a:ext cx="1158127" cy="6144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/>
              <p:cNvCxnSpPr>
                <a:stCxn id="179" idx="4"/>
                <a:endCxn id="179" idx="0"/>
              </p:cNvCxnSpPr>
              <p:nvPr/>
            </p:nvCxnSpPr>
            <p:spPr>
              <a:xfrm rot="10800000" flipH="1">
                <a:off x="1083116" y="1507735"/>
                <a:ext cx="632228" cy="3354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矢印コネクタ 181"/>
              <p:cNvCxnSpPr/>
              <p:nvPr/>
            </p:nvCxnSpPr>
            <p:spPr>
              <a:xfrm flipV="1">
                <a:off x="990208" y="1335537"/>
                <a:ext cx="857256" cy="64294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テキスト ボックス 182"/>
              <p:cNvSpPr txBox="1"/>
              <p:nvPr/>
            </p:nvSpPr>
            <p:spPr>
              <a:xfrm>
                <a:off x="1812712" y="1109081"/>
                <a:ext cx="725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X-axis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テキスト ボックス 183"/>
              <p:cNvSpPr txBox="1"/>
              <p:nvPr/>
            </p:nvSpPr>
            <p:spPr>
              <a:xfrm>
                <a:off x="297597" y="2061074"/>
                <a:ext cx="996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B050"/>
                    </a:solidFill>
                  </a:rPr>
                  <a:t>YZ</a:t>
                </a:r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-plane</a:t>
                </a:r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85" name="直線矢印コネクタ 184"/>
              <p:cNvCxnSpPr>
                <a:endCxn id="179" idx="1"/>
              </p:cNvCxnSpPr>
              <p:nvPr/>
            </p:nvCxnSpPr>
            <p:spPr>
              <a:xfrm>
                <a:off x="1418836" y="1692727"/>
                <a:ext cx="421160" cy="27358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矢印コネクタ 185"/>
              <p:cNvCxnSpPr/>
              <p:nvPr/>
            </p:nvCxnSpPr>
            <p:spPr>
              <a:xfrm rot="5400000">
                <a:off x="1704588" y="1978479"/>
                <a:ext cx="428628" cy="158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lg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テキスト ボックス 186"/>
              <p:cNvSpPr txBox="1"/>
              <p:nvPr/>
            </p:nvSpPr>
            <p:spPr>
              <a:xfrm>
                <a:off x="645760" y="691181"/>
                <a:ext cx="1614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</a:rPr>
                  <a:t>Director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vector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左矢印 187"/>
              <p:cNvSpPr/>
              <p:nvPr/>
            </p:nvSpPr>
            <p:spPr>
              <a:xfrm>
                <a:off x="2733992" y="1357298"/>
                <a:ext cx="618368" cy="484632"/>
              </a:xfrm>
              <a:prstGeom prst="leftArrow">
                <a:avLst/>
              </a:prstGeom>
              <a:gradFill>
                <a:gsLst>
                  <a:gs pos="0">
                    <a:srgbClr val="FF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36" name="テキスト ボックス 1035"/>
            <p:cNvSpPr txBox="1"/>
            <p:nvPr/>
          </p:nvSpPr>
          <p:spPr>
            <a:xfrm>
              <a:off x="423594" y="4870901"/>
              <a:ext cx="24484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An S=1 Ferro-moment is</a:t>
              </a:r>
            </a:p>
            <a:p>
              <a:r>
                <a:rPr kumimoji="1" lang="en-US" altLang="ja-JP" dirty="0" smtClean="0"/>
                <a:t> rotating </a:t>
              </a:r>
              <a:r>
                <a:rPr lang="en-US" altLang="ja-JP" dirty="0" smtClean="0"/>
                <a:t>within a plane.</a:t>
              </a:r>
              <a:endParaRPr kumimoji="1" lang="ja-JP" altLang="en-US" dirty="0"/>
            </a:p>
          </p:txBody>
        </p:sp>
      </p:grpSp>
      <p:sp>
        <p:nvSpPr>
          <p:cNvPr id="1037" name="テキスト ボックス 1036"/>
          <p:cNvSpPr txBox="1"/>
          <p:nvPr/>
        </p:nvSpPr>
        <p:spPr>
          <a:xfrm>
            <a:off x="144996" y="548680"/>
            <a:ext cx="4182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ja-JP" sz="2000" dirty="0" smtClean="0"/>
              <a:t>Mixed RVB states consist of singlet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and triplet valence bonds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!  </a:t>
            </a:r>
            <a:endParaRPr kumimoji="1" lang="ja-JP" altLang="en-US" sz="2000" dirty="0"/>
          </a:p>
        </p:txBody>
      </p:sp>
      <p:grpSp>
        <p:nvGrpSpPr>
          <p:cNvPr id="1032" name="グループ化 1031"/>
          <p:cNvGrpSpPr/>
          <p:nvPr/>
        </p:nvGrpSpPr>
        <p:grpSpPr>
          <a:xfrm>
            <a:off x="3059832" y="57398"/>
            <a:ext cx="5904656" cy="4667746"/>
            <a:chOff x="2879594" y="1401410"/>
            <a:chExt cx="5904656" cy="4667746"/>
          </a:xfrm>
        </p:grpSpPr>
        <p:cxnSp>
          <p:nvCxnSpPr>
            <p:cNvPr id="1024" name="曲線コネクタ 1023"/>
            <p:cNvCxnSpPr/>
            <p:nvPr/>
          </p:nvCxnSpPr>
          <p:spPr>
            <a:xfrm rot="16200000" flipH="1">
              <a:off x="4789473" y="4267508"/>
              <a:ext cx="489089" cy="20395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0" name="グループ化 1029"/>
            <p:cNvGrpSpPr/>
            <p:nvPr/>
          </p:nvGrpSpPr>
          <p:grpSpPr>
            <a:xfrm>
              <a:off x="2879594" y="1401410"/>
              <a:ext cx="5904656" cy="4667746"/>
              <a:chOff x="2879594" y="1401410"/>
              <a:chExt cx="5904656" cy="4667746"/>
            </a:xfrm>
          </p:grpSpPr>
          <p:grpSp>
            <p:nvGrpSpPr>
              <p:cNvPr id="139" name="グループ化 138"/>
              <p:cNvGrpSpPr/>
              <p:nvPr/>
            </p:nvGrpSpPr>
            <p:grpSpPr>
              <a:xfrm>
                <a:off x="2879594" y="4403680"/>
                <a:ext cx="5904656" cy="1665476"/>
                <a:chOff x="3095618" y="4115648"/>
                <a:chExt cx="5904656" cy="1665476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9872" y="4412972"/>
                  <a:ext cx="5580402" cy="1368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0" name="テキスト ボックス 139"/>
                <p:cNvSpPr txBox="1"/>
                <p:nvPr/>
              </p:nvSpPr>
              <p:spPr>
                <a:xfrm>
                  <a:off x="3095618" y="4115648"/>
                  <a:ext cx="2578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s</a:t>
                  </a:r>
                  <a:r>
                    <a:rPr kumimoji="1" lang="en-US" altLang="ja-JP" dirty="0" smtClean="0"/>
                    <a:t>pin-triplet valence bond</a:t>
                  </a:r>
                  <a:endParaRPr kumimoji="1" lang="ja-JP" altLang="en-US" dirty="0"/>
                </a:p>
              </p:txBody>
            </p:sp>
            <p:sp>
              <p:nvSpPr>
                <p:cNvPr id="143" name="正方形/長方形 142"/>
                <p:cNvSpPr/>
                <p:nvPr/>
              </p:nvSpPr>
              <p:spPr>
                <a:xfrm>
                  <a:off x="3347864" y="4421728"/>
                  <a:ext cx="5616624" cy="13593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29" name="テキスト ボックス 1028"/>
              <p:cNvSpPr txBox="1"/>
              <p:nvPr/>
            </p:nvSpPr>
            <p:spPr>
              <a:xfrm>
                <a:off x="5555416" y="1401410"/>
                <a:ext cx="31632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/>
                  <a:t>Chubukov</a:t>
                </a:r>
                <a:r>
                  <a:rPr kumimoji="1" lang="en-US" altLang="ja-JP" dirty="0" smtClean="0"/>
                  <a:t> (‘91)</a:t>
                </a:r>
              </a:p>
              <a:p>
                <a:r>
                  <a:rPr kumimoji="1" lang="en-US" altLang="ja-JP" dirty="0" smtClean="0"/>
                  <a:t>Shannon-</a:t>
                </a:r>
                <a:r>
                  <a:rPr kumimoji="1" lang="en-US" altLang="ja-JP" dirty="0" err="1" smtClean="0"/>
                  <a:t>Momoi</a:t>
                </a:r>
                <a:r>
                  <a:rPr kumimoji="1" lang="en-US" altLang="ja-JP" dirty="0" smtClean="0"/>
                  <a:t>-</a:t>
                </a:r>
                <a:r>
                  <a:rPr kumimoji="1" lang="en-US" altLang="ja-JP" dirty="0" err="1" smtClean="0"/>
                  <a:t>Sinzingre</a:t>
                </a:r>
                <a:r>
                  <a:rPr kumimoji="1" lang="en-US" altLang="ja-JP" dirty="0" smtClean="0"/>
                  <a:t> (’06)</a:t>
                </a:r>
              </a:p>
              <a:p>
                <a:r>
                  <a:rPr kumimoji="1" lang="en-US" altLang="ja-JP" dirty="0" err="1" smtClean="0"/>
                  <a:t>Shindou-Momoi</a:t>
                </a:r>
                <a:r>
                  <a:rPr kumimoji="1" lang="en-US" altLang="ja-JP" dirty="0" smtClean="0"/>
                  <a:t> (‘09)</a:t>
                </a:r>
                <a:endParaRPr kumimoji="1" lang="ja-JP" altLang="en-US" dirty="0"/>
              </a:p>
            </p:txBody>
          </p:sp>
        </p:grpSp>
      </p:grpSp>
      <p:sp>
        <p:nvSpPr>
          <p:cNvPr id="1041" name="テキスト ボックス 1040"/>
          <p:cNvSpPr txBox="1"/>
          <p:nvPr/>
        </p:nvSpPr>
        <p:spPr>
          <a:xfrm>
            <a:off x="3275856" y="5282624"/>
            <a:ext cx="459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kumimoji="1" lang="en-US" altLang="ja-JP" dirty="0" smtClean="0"/>
              <a:t>Ferromagnetic exchange interaction likes it.</a:t>
            </a:r>
            <a:endParaRPr kumimoji="1" lang="ja-JP" altLang="en-US" dirty="0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3275856" y="5642664"/>
            <a:ext cx="49595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/>
              <a:t>We also needs spin-frustrations, to avoid simple</a:t>
            </a:r>
          </a:p>
          <a:p>
            <a:endParaRPr lang="en-US" altLang="ja-JP" sz="200" dirty="0" smtClean="0"/>
          </a:p>
          <a:p>
            <a:r>
              <a:rPr lang="en-US" altLang="ja-JP" dirty="0" smtClean="0"/>
              <a:t>      ferromagnetic ordered state.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39552" y="5589240"/>
            <a:ext cx="2071682" cy="1242720"/>
            <a:chOff x="539552" y="5579948"/>
            <a:chExt cx="2071682" cy="124272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39552" y="5579948"/>
              <a:ext cx="2071682" cy="1089412"/>
              <a:chOff x="539552" y="5579948"/>
              <a:chExt cx="2071682" cy="1089412"/>
            </a:xfrm>
          </p:grpSpPr>
          <p:sp>
            <p:nvSpPr>
              <p:cNvPr id="1042" name="直角三角形 1041"/>
              <p:cNvSpPr/>
              <p:nvPr/>
            </p:nvSpPr>
            <p:spPr>
              <a:xfrm>
                <a:off x="1109725" y="5579948"/>
                <a:ext cx="1182586" cy="1089412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テキスト ボックス 1042"/>
              <p:cNvSpPr txBox="1"/>
              <p:nvPr/>
            </p:nvSpPr>
            <p:spPr>
              <a:xfrm>
                <a:off x="539552" y="6021288"/>
                <a:ext cx="6808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Ferro</a:t>
                </a:r>
                <a:endParaRPr kumimoji="1" lang="ja-JP" altLang="en-US" dirty="0"/>
              </a:p>
            </p:txBody>
          </p:sp>
          <p:sp>
            <p:nvSpPr>
              <p:cNvPr id="199" name="テキスト ボックス 198"/>
              <p:cNvSpPr txBox="1"/>
              <p:nvPr/>
            </p:nvSpPr>
            <p:spPr>
              <a:xfrm>
                <a:off x="1514844" y="5939988"/>
                <a:ext cx="10963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Anti-</a:t>
                </a:r>
                <a:r>
                  <a:rPr lang="en-US" altLang="ja-JP" dirty="0" err="1" smtClean="0"/>
                  <a:t>f</a:t>
                </a:r>
                <a:r>
                  <a:rPr kumimoji="1" lang="en-US" altLang="ja-JP" dirty="0" err="1" smtClean="0"/>
                  <a:t>erro</a:t>
                </a:r>
                <a:endParaRPr kumimoji="1" lang="ja-JP" altLang="en-US" dirty="0"/>
              </a:p>
            </p:txBody>
          </p:sp>
        </p:grpSp>
        <p:sp>
          <p:nvSpPr>
            <p:cNvPr id="198" name="テキスト ボックス 197"/>
            <p:cNvSpPr txBox="1"/>
            <p:nvPr/>
          </p:nvSpPr>
          <p:spPr>
            <a:xfrm>
              <a:off x="1298820" y="6453336"/>
              <a:ext cx="680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Ferro</a:t>
              </a:r>
              <a:endParaRPr kumimoji="1" lang="ja-JP" altLang="en-US" dirty="0"/>
            </a:p>
          </p:txBody>
        </p:sp>
      </p:grpSp>
      <p:sp>
        <p:nvSpPr>
          <p:cNvPr id="1044" name="テキスト ボックス 1043"/>
          <p:cNvSpPr txBox="1"/>
          <p:nvPr/>
        </p:nvSpPr>
        <p:spPr>
          <a:xfrm>
            <a:off x="4237140" y="6434752"/>
            <a:ext cx="383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 `Quantum frustrated ferromagnet’ !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059832" y="2845387"/>
            <a:ext cx="4407963" cy="1150385"/>
            <a:chOff x="3059832" y="2782671"/>
            <a:chExt cx="4407963" cy="1150385"/>
          </a:xfrm>
        </p:grpSpPr>
        <p:sp>
          <p:nvSpPr>
            <p:cNvPr id="141" name="テキスト ボックス 140"/>
            <p:cNvSpPr txBox="1"/>
            <p:nvPr/>
          </p:nvSpPr>
          <p:spPr>
            <a:xfrm>
              <a:off x="3059832" y="2998695"/>
              <a:ext cx="131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s</a:t>
              </a:r>
              <a:r>
                <a:rPr kumimoji="1" lang="en-US" altLang="ja-JP" dirty="0" smtClean="0"/>
                <a:t>pin-singlet </a:t>
              </a:r>
              <a:endParaRPr kumimoji="1" lang="ja-JP" altLang="en-US" dirty="0"/>
            </a:p>
          </p:txBody>
        </p:sp>
        <p:sp>
          <p:nvSpPr>
            <p:cNvPr id="142" name="正方形/長方形 141"/>
            <p:cNvSpPr/>
            <p:nvPr/>
          </p:nvSpPr>
          <p:spPr>
            <a:xfrm>
              <a:off x="3347864" y="3340283"/>
              <a:ext cx="4119931" cy="5927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145" y="3356992"/>
              <a:ext cx="406717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6" name="曲線コネクタ 165"/>
            <p:cNvCxnSpPr/>
            <p:nvPr/>
          </p:nvCxnSpPr>
          <p:spPr>
            <a:xfrm rot="5400000">
              <a:off x="4789578" y="2997142"/>
              <a:ext cx="536953" cy="108012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テキスト ボックス 166"/>
          <p:cNvSpPr txBox="1"/>
          <p:nvPr/>
        </p:nvSpPr>
        <p:spPr>
          <a:xfrm>
            <a:off x="3707904" y="4715852"/>
            <a:ext cx="480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nother maximally </a:t>
            </a:r>
            <a:r>
              <a:rPr lang="en-US" altLang="ja-JP" smtClean="0"/>
              <a:t>e</a:t>
            </a:r>
            <a:r>
              <a:rPr kumimoji="1" lang="en-US" altLang="ja-JP" smtClean="0"/>
              <a:t>ntangled state </a:t>
            </a:r>
            <a:r>
              <a:rPr kumimoji="1" lang="en-US" altLang="ja-JP" dirty="0" smtClean="0"/>
              <a:t>of two spins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6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7" grpId="0"/>
      <p:bldP spid="1041" grpId="0"/>
      <p:bldP spid="195" grpId="0"/>
      <p:bldP spid="1044" grpId="0"/>
      <p:bldP spid="1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4656" y="116632"/>
            <a:ext cx="51074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u="sng" dirty="0" smtClean="0"/>
              <a:t>Where is frustrated ferromagnets ?</a:t>
            </a:r>
            <a:endParaRPr kumimoji="1" lang="ja-JP" altLang="en-US" sz="2700" u="sng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7544" y="652626"/>
            <a:ext cx="7992888" cy="400110"/>
            <a:chOff x="467544" y="692696"/>
            <a:chExt cx="6993777" cy="40011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67544" y="692696"/>
              <a:ext cx="4725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u"/>
              </a:pPr>
              <a:r>
                <a:rPr lang="en-US" altLang="ja-JP" sz="2000" dirty="0" smtClean="0"/>
                <a:t>Mott insulator : (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Cu</a:t>
              </a:r>
              <a:r>
                <a:rPr lang="en-US" altLang="ja-JP" sz="2000" b="1" dirty="0" smtClean="0">
                  <a:solidFill>
                    <a:srgbClr val="0070C0"/>
                  </a:solidFill>
                </a:rPr>
                <a:t>Cl</a:t>
              </a:r>
              <a:r>
                <a:rPr lang="en-US" altLang="ja-JP" sz="2000" dirty="0" smtClean="0"/>
                <a:t>)LaNb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dirty="0" smtClean="0"/>
                <a:t>O</a:t>
              </a:r>
              <a:r>
                <a:rPr lang="en-US" altLang="ja-JP" sz="2000" baseline="-25000" dirty="0" smtClean="0"/>
                <a:t>7 </a:t>
              </a:r>
              <a:r>
                <a:rPr lang="en-US" altLang="ja-JP" sz="2000" dirty="0" smtClean="0"/>
                <a:t>, Li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Cu</a:t>
              </a:r>
              <a:r>
                <a:rPr lang="en-US" altLang="ja-JP" sz="2000" dirty="0" smtClean="0"/>
                <a:t>V</a:t>
              </a:r>
              <a:r>
                <a:rPr lang="en-US" altLang="ja-JP" sz="2000" b="1" dirty="0" smtClean="0">
                  <a:solidFill>
                    <a:srgbClr val="0070C0"/>
                  </a:solidFill>
                </a:rPr>
                <a:t>O</a:t>
              </a:r>
              <a:r>
                <a:rPr lang="en-US" altLang="ja-JP" sz="2000" b="1" baseline="-25000" dirty="0" smtClean="0">
                  <a:solidFill>
                    <a:srgbClr val="0070C0"/>
                  </a:solidFill>
                </a:rPr>
                <a:t>4</a:t>
              </a:r>
              <a:r>
                <a:rPr lang="en-US" altLang="ja-JP" sz="2000" baseline="-25000" dirty="0" smtClean="0"/>
                <a:t> </a:t>
              </a:r>
              <a:r>
                <a:rPr lang="en-US" altLang="ja-JP" sz="2000" dirty="0" smtClean="0"/>
                <a:t>,  . . . </a:t>
              </a:r>
              <a:r>
                <a:rPr lang="en-US" altLang="ja-JP" sz="2000" baseline="-25000" dirty="0" smtClean="0"/>
                <a:t> </a:t>
              </a:r>
              <a:endParaRPr kumimoji="1" lang="ja-JP" altLang="en-US" sz="2000" baseline="-250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256076" y="692696"/>
              <a:ext cx="220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Cu</a:t>
              </a:r>
              <a:r>
                <a:rPr kumimoji="1" lang="en-US" altLang="ja-JP" b="1" baseline="30000" dirty="0" smtClean="0">
                  <a:solidFill>
                    <a:srgbClr val="FF0000"/>
                  </a:solidFill>
                </a:rPr>
                <a:t>2+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  </a:t>
              </a:r>
              <a:r>
                <a:rPr kumimoji="1" lang="en-US" altLang="ja-JP" dirty="0" smtClean="0"/>
                <a:t>= localized spin ½ </a:t>
              </a:r>
              <a:endParaRPr kumimoji="1" lang="ja-JP" altLang="en-US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66936" y="1340769"/>
            <a:ext cx="7717432" cy="2486000"/>
            <a:chOff x="166936" y="1340769"/>
            <a:chExt cx="7717432" cy="248600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653952" y="1437929"/>
              <a:ext cx="2304256" cy="2232248"/>
              <a:chOff x="1475656" y="1412776"/>
              <a:chExt cx="2304256" cy="2232248"/>
            </a:xfrm>
          </p:grpSpPr>
          <p:cxnSp>
            <p:nvCxnSpPr>
              <p:cNvPr id="10" name="直線コネクタ 9"/>
              <p:cNvCxnSpPr/>
              <p:nvPr/>
            </p:nvCxnSpPr>
            <p:spPr>
              <a:xfrm>
                <a:off x="1475656" y="1412776"/>
                <a:ext cx="0" cy="2232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2627784" y="1412776"/>
                <a:ext cx="0" cy="2232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2627784" y="1412776"/>
                <a:ext cx="0" cy="2232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3779912" y="1412776"/>
                <a:ext cx="0" cy="2232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グループ化 16"/>
            <p:cNvGrpSpPr/>
            <p:nvPr/>
          </p:nvGrpSpPr>
          <p:grpSpPr>
            <a:xfrm rot="5400000">
              <a:off x="1653952" y="1473933"/>
              <a:ext cx="2304256" cy="2232248"/>
              <a:chOff x="1475656" y="1412776"/>
              <a:chExt cx="2304256" cy="2232248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>
                <a:off x="1475656" y="1412776"/>
                <a:ext cx="0" cy="2232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2627784" y="1412776"/>
                <a:ext cx="0" cy="2232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627784" y="1412776"/>
                <a:ext cx="0" cy="2232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779912" y="1412776"/>
                <a:ext cx="0" cy="2232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円/楕円 21"/>
            <p:cNvSpPr/>
            <p:nvPr/>
          </p:nvSpPr>
          <p:spPr>
            <a:xfrm>
              <a:off x="1569368" y="359816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662064" y="359816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851920" y="359816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581944" y="2505473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674640" y="2505473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826768" y="2505473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569368" y="136592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662064" y="136592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3814192" y="136592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001416" y="2962673"/>
              <a:ext cx="444624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001416" y="1810545"/>
              <a:ext cx="444624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140968" y="2962673"/>
              <a:ext cx="444624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3140968" y="1810545"/>
              <a:ext cx="444624" cy="4320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2" name="グループ化 61"/>
            <p:cNvGrpSpPr/>
            <p:nvPr/>
          </p:nvGrpSpPr>
          <p:grpSpPr>
            <a:xfrm rot="16200000">
              <a:off x="5987008" y="777281"/>
              <a:ext cx="1333872" cy="2460848"/>
              <a:chOff x="5830416" y="1472208"/>
              <a:chExt cx="1333872" cy="2460848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5915000" y="1544216"/>
                <a:ext cx="1152128" cy="2232248"/>
                <a:chOff x="1475656" y="1412776"/>
                <a:chExt cx="1152128" cy="2232248"/>
              </a:xfrm>
            </p:grpSpPr>
            <p:cxnSp>
              <p:nvCxnSpPr>
                <p:cNvPr id="36" name="直線コネクタ 35"/>
                <p:cNvCxnSpPr/>
                <p:nvPr/>
              </p:nvCxnSpPr>
              <p:spPr>
                <a:xfrm>
                  <a:off x="1475656" y="1412776"/>
                  <a:ext cx="0" cy="22322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2627784" y="1412776"/>
                  <a:ext cx="0" cy="22322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2627784" y="1412776"/>
                  <a:ext cx="0" cy="22322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グループ化 39"/>
              <p:cNvGrpSpPr/>
              <p:nvPr/>
            </p:nvGrpSpPr>
            <p:grpSpPr>
              <a:xfrm rot="5400000">
                <a:off x="5338074" y="2036558"/>
                <a:ext cx="2304256" cy="1319572"/>
                <a:chOff x="1475656" y="1616768"/>
                <a:chExt cx="2304256" cy="2232248"/>
              </a:xfrm>
            </p:grpSpPr>
            <p:cxnSp>
              <p:nvCxnSpPr>
                <p:cNvPr id="41" name="直線コネクタ 40"/>
                <p:cNvCxnSpPr/>
                <p:nvPr/>
              </p:nvCxnSpPr>
              <p:spPr>
                <a:xfrm>
                  <a:off x="1475656" y="1616768"/>
                  <a:ext cx="0" cy="22322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2627784" y="1616768"/>
                  <a:ext cx="0" cy="22322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 rot="16200000" flipH="1">
                  <a:off x="2724694" y="2671986"/>
                  <a:ext cx="21104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円/楕円 44"/>
              <p:cNvSpPr/>
              <p:nvPr/>
            </p:nvSpPr>
            <p:spPr>
              <a:xfrm>
                <a:off x="5830416" y="3704456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923112" y="3704456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5842992" y="261176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6935688" y="261176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5830416" y="1472208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6923112" y="1472208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262464" y="3068960"/>
                <a:ext cx="444624" cy="43204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6262464" y="1916832"/>
                <a:ext cx="444624" cy="43204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166936" y="1700808"/>
              <a:ext cx="1740768" cy="369332"/>
              <a:chOff x="-36512" y="1763524"/>
              <a:chExt cx="1740768" cy="369332"/>
            </a:xfrm>
          </p:grpSpPr>
          <p:sp>
            <p:nvSpPr>
              <p:cNvPr id="63" name="テキスト ボックス 62"/>
              <p:cNvSpPr txBox="1"/>
              <p:nvPr/>
            </p:nvSpPr>
            <p:spPr>
              <a:xfrm>
                <a:off x="-36512" y="1763524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Chlorine (1-) 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67" name="曲線コネクタ 66"/>
              <p:cNvCxnSpPr/>
              <p:nvPr/>
            </p:nvCxnSpPr>
            <p:spPr>
              <a:xfrm>
                <a:off x="1272208" y="1948190"/>
                <a:ext cx="432048" cy="78379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グループ化 70"/>
            <p:cNvGrpSpPr/>
            <p:nvPr/>
          </p:nvGrpSpPr>
          <p:grpSpPr>
            <a:xfrm>
              <a:off x="4199384" y="1700808"/>
              <a:ext cx="1656184" cy="369332"/>
              <a:chOff x="35496" y="1763524"/>
              <a:chExt cx="1656184" cy="369332"/>
            </a:xfrm>
          </p:grpSpPr>
          <p:sp>
            <p:nvSpPr>
              <p:cNvPr id="72" name="テキスト ボックス 71"/>
              <p:cNvSpPr txBox="1"/>
              <p:nvPr/>
            </p:nvSpPr>
            <p:spPr>
              <a:xfrm>
                <a:off x="35496" y="1763524"/>
                <a:ext cx="1314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70C0"/>
                    </a:solidFill>
                  </a:rPr>
                  <a:t>Oxygen</a:t>
                </a:r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 (2-) 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73" name="曲線コネクタ 72"/>
              <p:cNvCxnSpPr/>
              <p:nvPr/>
            </p:nvCxnSpPr>
            <p:spPr>
              <a:xfrm>
                <a:off x="1259632" y="1948190"/>
                <a:ext cx="432048" cy="78379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正方形/長方形 73"/>
            <p:cNvSpPr/>
            <p:nvPr/>
          </p:nvSpPr>
          <p:spPr>
            <a:xfrm>
              <a:off x="1127967" y="3347700"/>
              <a:ext cx="585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Cu</a:t>
              </a:r>
              <a:r>
                <a:rPr lang="en-US" altLang="ja-JP" b="1" baseline="30000" dirty="0">
                  <a:solidFill>
                    <a:srgbClr val="FF0000"/>
                  </a:solidFill>
                </a:rPr>
                <a:t>2+</a:t>
              </a:r>
              <a:endParaRPr lang="ja-JP" altLang="en-US" dirty="0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4847456" y="2276872"/>
              <a:ext cx="585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Cu</a:t>
              </a:r>
              <a:r>
                <a:rPr lang="en-US" altLang="ja-JP" b="1" baseline="30000" dirty="0">
                  <a:solidFill>
                    <a:srgbClr val="FF0000"/>
                  </a:solidFill>
                </a:rPr>
                <a:t>2+</a:t>
              </a:r>
              <a:endParaRPr lang="ja-JP" altLang="en-US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499992" y="2937138"/>
            <a:ext cx="4687565" cy="1067926"/>
            <a:chOff x="4572000" y="2852936"/>
            <a:chExt cx="4687565" cy="1067926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4572000" y="2852936"/>
              <a:ext cx="2897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Goodenough-Kanamori Rule </a:t>
              </a:r>
              <a:endParaRPr kumimoji="1" lang="ja-JP" altLang="en-US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4572000" y="3212976"/>
              <a:ext cx="46875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u"/>
              </a:pPr>
              <a:r>
                <a:rPr kumimoji="1" lang="en-US" altLang="ja-JP" dirty="0" smtClean="0"/>
                <a:t>Nearest-Neighbor (NN) = Ferro J1</a:t>
              </a:r>
            </a:p>
            <a:p>
              <a:endParaRPr kumimoji="1" lang="en-US" altLang="ja-JP" sz="200" dirty="0" smtClean="0"/>
            </a:p>
            <a:p>
              <a:endParaRPr kumimoji="1" lang="en-US" altLang="ja-JP" sz="200" dirty="0" smtClean="0"/>
            </a:p>
            <a:p>
              <a:pPr marL="285750" indent="-285750">
                <a:buFont typeface="Wingdings" pitchFamily="2" charset="2"/>
                <a:buChar char="u"/>
              </a:pPr>
              <a:r>
                <a:rPr lang="en-US" altLang="ja-JP" dirty="0" smtClean="0"/>
                <a:t>Next-Nearest-Neighbor(NNN) = Anti-Ferro J2 </a:t>
              </a:r>
              <a:endParaRPr kumimoji="1" lang="ja-JP" altLang="en-US" dirty="0"/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1691680" y="3326701"/>
            <a:ext cx="1132298" cy="966395"/>
            <a:chOff x="1639502" y="3326701"/>
            <a:chExt cx="1132298" cy="966395"/>
          </a:xfrm>
        </p:grpSpPr>
        <p:cxnSp>
          <p:nvCxnSpPr>
            <p:cNvPr id="79" name="カギ線コネクタ 78"/>
            <p:cNvCxnSpPr/>
            <p:nvPr/>
          </p:nvCxnSpPr>
          <p:spPr>
            <a:xfrm rot="13500000" flipV="1">
              <a:off x="1963148" y="3285048"/>
              <a:ext cx="406896" cy="490201"/>
            </a:xfrm>
            <a:prstGeom prst="bentConnector2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テキスト ボックス 84"/>
            <p:cNvSpPr txBox="1"/>
            <p:nvPr/>
          </p:nvSpPr>
          <p:spPr>
            <a:xfrm>
              <a:off x="1639502" y="3677543"/>
              <a:ext cx="11322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700" dirty="0" smtClean="0"/>
                <a:t>Ferro</a:t>
              </a:r>
            </a:p>
            <a:p>
              <a:pPr algn="ctr"/>
              <a:r>
                <a:rPr lang="en-US" altLang="ja-JP" sz="1700" dirty="0" smtClean="0"/>
                <a:t>(direct ex.)</a:t>
              </a:r>
              <a:endParaRPr kumimoji="1" lang="ja-JP" altLang="en-US" sz="1700" dirty="0"/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2771800" y="2752747"/>
            <a:ext cx="1081578" cy="892277"/>
            <a:chOff x="3080835" y="4256938"/>
            <a:chExt cx="1081578" cy="892277"/>
          </a:xfrm>
        </p:grpSpPr>
        <p:cxnSp>
          <p:nvCxnSpPr>
            <p:cNvPr id="83" name="直線矢印コネクタ 82"/>
            <p:cNvCxnSpPr/>
            <p:nvPr/>
          </p:nvCxnSpPr>
          <p:spPr>
            <a:xfrm flipV="1">
              <a:off x="3178585" y="4256938"/>
              <a:ext cx="923528" cy="89227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テキスト ボックス 86"/>
            <p:cNvSpPr txBox="1"/>
            <p:nvPr/>
          </p:nvSpPr>
          <p:spPr>
            <a:xfrm>
              <a:off x="3080835" y="4395301"/>
              <a:ext cx="1081578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700" dirty="0" smtClean="0"/>
                <a:t>Anti-Ferro</a:t>
              </a:r>
            </a:p>
            <a:p>
              <a:pPr algn="ctr"/>
              <a:r>
                <a:rPr lang="en-US" altLang="ja-JP" sz="1700" dirty="0" smtClean="0"/>
                <a:t>(</a:t>
              </a:r>
              <a:r>
                <a:rPr lang="en-US" altLang="ja-JP" sz="1700" dirty="0" err="1" smtClean="0"/>
                <a:t>superex</a:t>
              </a:r>
              <a:r>
                <a:rPr lang="en-US" altLang="ja-JP" sz="1700" dirty="0" smtClean="0"/>
                <a:t>.)</a:t>
              </a:r>
              <a:endParaRPr kumimoji="1" lang="ja-JP" altLang="en-US" sz="1700" dirty="0"/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395536" y="4541058"/>
            <a:ext cx="7344816" cy="400110"/>
            <a:chOff x="467544" y="692696"/>
            <a:chExt cx="6426714" cy="400110"/>
          </a:xfrm>
        </p:grpSpPr>
        <p:sp>
          <p:nvSpPr>
            <p:cNvPr id="90" name="テキスト ボックス 89"/>
            <p:cNvSpPr txBox="1"/>
            <p:nvPr/>
          </p:nvSpPr>
          <p:spPr>
            <a:xfrm>
              <a:off x="467544" y="692696"/>
              <a:ext cx="4725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u"/>
              </a:pPr>
              <a:r>
                <a:rPr lang="en-US" altLang="ja-JP" sz="2000" b="1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He</a:t>
              </a:r>
              <a:r>
                <a:rPr lang="en-US" altLang="ja-JP" sz="2000" dirty="0" smtClean="0"/>
                <a:t>-atom on thin Film of the Solid </a:t>
              </a:r>
              <a:r>
                <a:rPr lang="en-US" altLang="ja-JP" sz="2000" baseline="30000" dirty="0" smtClean="0"/>
                <a:t>3</a:t>
              </a:r>
              <a:r>
                <a:rPr lang="en-US" altLang="ja-JP" sz="2000" dirty="0" smtClean="0"/>
                <a:t>He </a:t>
              </a:r>
              <a:r>
                <a:rPr lang="en-US" altLang="ja-JP" sz="2000" baseline="-25000" dirty="0" smtClean="0"/>
                <a:t> </a:t>
              </a:r>
              <a:endParaRPr kumimoji="1" lang="ja-JP" altLang="en-US" sz="2000" baseline="-25000" dirty="0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4689013" y="692696"/>
              <a:ext cx="220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He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  </a:t>
              </a:r>
              <a:r>
                <a:rPr kumimoji="1" lang="en-US" altLang="ja-JP" dirty="0" smtClean="0"/>
                <a:t>= Nuclear spin ½ </a:t>
              </a:r>
              <a:endParaRPr kumimoji="1" lang="ja-JP" altLang="en-US" dirty="0"/>
            </a:p>
          </p:txBody>
        </p:sp>
      </p:grpSp>
      <p:sp>
        <p:nvSpPr>
          <p:cNvPr id="92" name="テキスト ボックス 91"/>
          <p:cNvSpPr txBox="1"/>
          <p:nvPr/>
        </p:nvSpPr>
        <p:spPr>
          <a:xfrm>
            <a:off x="622603" y="4941168"/>
            <a:ext cx="510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Strong quantum fluctuations of He-atom induces </a:t>
            </a:r>
          </a:p>
          <a:p>
            <a:r>
              <a:rPr kumimoji="1" lang="en-US" altLang="ja-JP" dirty="0" smtClean="0"/>
              <a:t>the ring-exchange </a:t>
            </a:r>
            <a:r>
              <a:rPr lang="en-US" altLang="ja-JP" dirty="0"/>
              <a:t>p</a:t>
            </a:r>
            <a:r>
              <a:rPr lang="en-US" altLang="ja-JP" dirty="0" smtClean="0"/>
              <a:t>rocess among several He atoms. </a:t>
            </a:r>
            <a:endParaRPr kumimoji="1"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88" y="5085184"/>
            <a:ext cx="2413660" cy="158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テキスト ボックス 92"/>
          <p:cNvSpPr txBox="1"/>
          <p:nvPr/>
        </p:nvSpPr>
        <p:spPr>
          <a:xfrm>
            <a:off x="323528" y="5589240"/>
            <a:ext cx="385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-body ring exchange </a:t>
            </a:r>
            <a:r>
              <a:rPr kumimoji="1" lang="en-US" altLang="ja-JP" dirty="0" smtClean="0"/>
              <a:t>= ferromagnetic</a:t>
            </a:r>
            <a:endParaRPr kumimoji="1" lang="ja-JP" altLang="en-US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99592" y="5949280"/>
            <a:ext cx="444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lang="en-US" altLang="ja-JP" dirty="0" smtClean="0"/>
              <a:t>hich competes with other AF ring exchange </a:t>
            </a:r>
          </a:p>
          <a:p>
            <a:r>
              <a:rPr lang="en-US" altLang="ja-JP" dirty="0" smtClean="0"/>
              <a:t>interactions, such as </a:t>
            </a:r>
            <a:r>
              <a:rPr lang="en-US" altLang="ja-JP" dirty="0">
                <a:solidFill>
                  <a:srgbClr val="00B050"/>
                </a:solidFill>
              </a:rPr>
              <a:t>4-body </a:t>
            </a:r>
            <a:r>
              <a:rPr kumimoji="1" lang="en-US" altLang="ja-JP" dirty="0" smtClean="0"/>
              <a:t>and</a:t>
            </a:r>
            <a:r>
              <a:rPr lang="en-US" altLang="ja-JP" dirty="0">
                <a:solidFill>
                  <a:srgbClr val="FFC000"/>
                </a:solidFill>
              </a:rPr>
              <a:t> 2-body</a:t>
            </a:r>
            <a:r>
              <a:rPr kumimoji="1" lang="en-US" altLang="ja-JP" dirty="0" smtClean="0">
                <a:solidFill>
                  <a:srgbClr val="FFC000"/>
                </a:solidFill>
              </a:rPr>
              <a:t> </a:t>
            </a:r>
            <a:r>
              <a:rPr kumimoji="1" lang="en-US" altLang="ja-JP" dirty="0" smtClean="0"/>
              <a:t>ones.</a:t>
            </a:r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211960" y="6453336"/>
            <a:ext cx="157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Roger et.al. (`83)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08897" y="4005064"/>
            <a:ext cx="403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 J1-J2 square-lattice Heisenberg model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68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/>
      <p:bldP spid="93" grpId="0"/>
      <p:bldP spid="95" grpId="0"/>
      <p:bldP spid="9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グループ化 71"/>
          <p:cNvGrpSpPr/>
          <p:nvPr/>
        </p:nvGrpSpPr>
        <p:grpSpPr>
          <a:xfrm>
            <a:off x="323528" y="1061286"/>
            <a:ext cx="8358246" cy="1071570"/>
            <a:chOff x="500034" y="1000108"/>
            <a:chExt cx="8358246" cy="1071570"/>
          </a:xfrm>
        </p:grpSpPr>
        <p:pic>
          <p:nvPicPr>
            <p:cNvPr id="7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8253" y="1071546"/>
              <a:ext cx="2636425" cy="55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1214422"/>
              <a:ext cx="40195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20116" y="1252524"/>
              <a:ext cx="3238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3" name="正方形/長方形 82"/>
            <p:cNvSpPr/>
            <p:nvPr/>
          </p:nvSpPr>
          <p:spPr>
            <a:xfrm>
              <a:off x="3786182" y="1142984"/>
              <a:ext cx="5072098" cy="500066"/>
            </a:xfrm>
            <a:prstGeom prst="rect">
              <a:avLst/>
            </a:prstGeom>
            <a:noFill/>
            <a:ln>
              <a:solidFill>
                <a:schemeClr val="tx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7929586" y="1202280"/>
              <a:ext cx="452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for</a:t>
              </a:r>
              <a:endParaRPr kumimoji="1" lang="ja-JP" altLang="en-US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6773878" y="1630908"/>
              <a:ext cx="1655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Local constraint</a:t>
              </a:r>
              <a:endParaRPr kumimoji="1" lang="ja-JP" altLang="en-US" dirty="0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500034" y="1000108"/>
              <a:ext cx="2857520" cy="714380"/>
            </a:xfrm>
            <a:prstGeom prst="rect">
              <a:avLst/>
            </a:prstGeom>
            <a:noFill/>
            <a:ln>
              <a:solidFill>
                <a:schemeClr val="tx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1500166" y="1702346"/>
              <a:ext cx="1724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Fermion</a:t>
              </a:r>
              <a:r>
                <a:rPr kumimoji="1" lang="en-US" altLang="ja-JP" dirty="0" smtClean="0"/>
                <a:t> bilinear</a:t>
              </a:r>
              <a:endParaRPr kumimoji="1" lang="ja-JP" altLang="en-US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90793" y="-27384"/>
            <a:ext cx="69294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u="sng" dirty="0" smtClean="0">
                <a:latin typeface="Calibri" pitchFamily="34" charset="0"/>
              </a:rPr>
              <a:t>Mean-field theory of mixed RVB state</a:t>
            </a:r>
            <a:r>
              <a:rPr kumimoji="1" lang="en-US" altLang="ja-JP" sz="2200" u="sng" dirty="0" smtClean="0">
                <a:latin typeface="Calibri" pitchFamily="34" charset="0"/>
              </a:rPr>
              <a:t> </a:t>
            </a:r>
            <a:endParaRPr lang="en-US" altLang="ja-JP" sz="2200" u="sng" dirty="0" smtClean="0">
              <a:latin typeface="Calibri" pitchFamily="34" charset="0"/>
            </a:endParaRPr>
          </a:p>
          <a:p>
            <a:endParaRPr lang="en-US" altLang="ja-JP" sz="300" u="dbl" dirty="0" smtClean="0"/>
          </a:p>
          <a:p>
            <a:endParaRPr lang="en-US" altLang="ja-JP" sz="300" u="dbl" dirty="0" smtClean="0"/>
          </a:p>
          <a:p>
            <a:endParaRPr lang="en-US" altLang="ja-JP" sz="300" u="dbl" dirty="0" smtClean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217191" y="4077072"/>
            <a:ext cx="8675289" cy="2285912"/>
            <a:chOff x="257279" y="3738664"/>
            <a:chExt cx="8675289" cy="2285912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257279" y="4000504"/>
              <a:ext cx="3802835" cy="1890428"/>
              <a:chOff x="-599976" y="3993516"/>
              <a:chExt cx="3802835" cy="1890428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-599976" y="4690248"/>
                <a:ext cx="3802835" cy="1193696"/>
                <a:chOff x="-584216" y="4889909"/>
                <a:chExt cx="3768457" cy="1479953"/>
              </a:xfrm>
            </p:grpSpPr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809428" y="4889909"/>
                  <a:ext cx="1922798" cy="5532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300" b="1" u="sng" dirty="0" smtClean="0"/>
                    <a:t>Spin-Rotation:</a:t>
                  </a:r>
                  <a:endParaRPr kumimoji="1" lang="ja-JP" altLang="en-US" sz="2300" b="1" u="sng" dirty="0"/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-584216" y="5797486"/>
                  <a:ext cx="3768457" cy="5723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b="1" u="sng" dirty="0" smtClean="0"/>
                    <a:t>SU(2)</a:t>
                  </a:r>
                  <a:r>
                    <a:rPr lang="en-US" altLang="ja-JP" sz="2400" b="1" u="sng" dirty="0"/>
                    <a:t> </a:t>
                  </a:r>
                  <a:r>
                    <a:rPr lang="en-US" altLang="ja-JP" sz="2400" b="1" u="sng" dirty="0" smtClean="0"/>
                    <a:t>local gauge symmetry:</a:t>
                  </a:r>
                  <a:endParaRPr kumimoji="1" lang="ja-JP" altLang="en-US" sz="2400" b="1" u="sng" dirty="0"/>
                </a:p>
              </p:txBody>
            </p:sp>
          </p:grpSp>
          <p:sp>
            <p:nvSpPr>
              <p:cNvPr id="50" name="テキスト ボックス 49"/>
              <p:cNvSpPr txBox="1"/>
              <p:nvPr/>
            </p:nvSpPr>
            <p:spPr>
              <a:xfrm>
                <a:off x="856143" y="3993516"/>
                <a:ext cx="2000265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300" b="1" u="sng" dirty="0" smtClean="0"/>
                  <a:t>Spin Operator</a:t>
                </a:r>
                <a:r>
                  <a:rPr kumimoji="1" lang="en-US" altLang="ja-JP" sz="2300" b="1" u="sng" dirty="0" smtClean="0"/>
                  <a:t>: </a:t>
                </a:r>
                <a:endParaRPr kumimoji="1" lang="ja-JP" altLang="en-US" sz="2300" b="1" u="sng" dirty="0"/>
              </a:p>
            </p:txBody>
          </p:sp>
        </p:grpSp>
        <p:pic>
          <p:nvPicPr>
            <p:cNvPr id="3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5728" y="4643446"/>
              <a:ext cx="48768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08168" y="5357826"/>
              <a:ext cx="47244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35957" y="3738664"/>
              <a:ext cx="3778797" cy="904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グループ化 87"/>
          <p:cNvGrpSpPr/>
          <p:nvPr/>
        </p:nvGrpSpPr>
        <p:grpSpPr>
          <a:xfrm>
            <a:off x="179512" y="836712"/>
            <a:ext cx="8377875" cy="2428892"/>
            <a:chOff x="-6786642" y="1000108"/>
            <a:chExt cx="8377875" cy="2428892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-6786642" y="1071546"/>
              <a:ext cx="8377875" cy="2357454"/>
              <a:chOff x="-6786642" y="1071546"/>
              <a:chExt cx="8377875" cy="2357454"/>
            </a:xfrm>
          </p:grpSpPr>
          <p:grpSp>
            <p:nvGrpSpPr>
              <p:cNvPr id="62" name="グループ化 61"/>
              <p:cNvGrpSpPr/>
              <p:nvPr/>
            </p:nvGrpSpPr>
            <p:grpSpPr>
              <a:xfrm>
                <a:off x="-6715204" y="1071546"/>
                <a:ext cx="8306437" cy="2314118"/>
                <a:chOff x="500034" y="1071546"/>
                <a:chExt cx="8306437" cy="2314118"/>
              </a:xfrm>
            </p:grpSpPr>
            <p:grpSp>
              <p:nvGrpSpPr>
                <p:cNvPr id="58" name="グループ化 57"/>
                <p:cNvGrpSpPr/>
                <p:nvPr/>
              </p:nvGrpSpPr>
              <p:grpSpPr>
                <a:xfrm>
                  <a:off x="500034" y="1785926"/>
                  <a:ext cx="8306437" cy="1599738"/>
                  <a:chOff x="-1932447" y="1643050"/>
                  <a:chExt cx="8306437" cy="1599738"/>
                </a:xfrm>
              </p:grpSpPr>
              <p:grpSp>
                <p:nvGrpSpPr>
                  <p:cNvPr id="56" name="グループ化 55"/>
                  <p:cNvGrpSpPr/>
                  <p:nvPr/>
                </p:nvGrpSpPr>
                <p:grpSpPr>
                  <a:xfrm>
                    <a:off x="-1932447" y="1643050"/>
                    <a:ext cx="8306437" cy="1571636"/>
                    <a:chOff x="567883" y="1785926"/>
                    <a:chExt cx="8306437" cy="1571636"/>
                  </a:xfrm>
                </p:grpSpPr>
                <p:grpSp>
                  <p:nvGrpSpPr>
                    <p:cNvPr id="54" name="グループ化 53"/>
                    <p:cNvGrpSpPr/>
                    <p:nvPr/>
                  </p:nvGrpSpPr>
                  <p:grpSpPr>
                    <a:xfrm>
                      <a:off x="567883" y="1785926"/>
                      <a:ext cx="4211253" cy="1571636"/>
                      <a:chOff x="567883" y="1785926"/>
                      <a:chExt cx="4211253" cy="1571636"/>
                    </a:xfrm>
                  </p:grpSpPr>
                  <p:pic>
                    <p:nvPicPr>
                      <p:cNvPr id="2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83" y="2767012"/>
                        <a:ext cx="3000375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031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83" y="1785926"/>
                        <a:ext cx="4211253" cy="6849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55" name="テキスト ボックス 54"/>
                    <p:cNvSpPr txBox="1"/>
                    <p:nvPr/>
                  </p:nvSpPr>
                  <p:spPr>
                    <a:xfrm>
                      <a:off x="4960941" y="1936212"/>
                      <a:ext cx="3913379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Lagrange multiplier </a:t>
                      </a:r>
                    </a:p>
                    <a:p>
                      <a:r>
                        <a:rPr lang="en-US" altLang="ja-JP" dirty="0"/>
                        <a:t> </a:t>
                      </a:r>
                      <a:r>
                        <a:rPr lang="en-US" altLang="ja-JP" dirty="0" smtClean="0"/>
                        <a:t>= (temporal component of ) gauge field</a:t>
                      </a:r>
                      <a:endParaRPr lang="en-US" altLang="ja-JP" dirty="0"/>
                    </a:p>
                  </p:txBody>
                </p:sp>
              </p:grpSp>
              <p:sp>
                <p:nvSpPr>
                  <p:cNvPr id="57" name="テキスト ボックス 56"/>
                  <p:cNvSpPr txBox="1"/>
                  <p:nvPr/>
                </p:nvSpPr>
                <p:spPr>
                  <a:xfrm>
                    <a:off x="1308483" y="2873456"/>
                    <a:ext cx="22145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err="1" smtClean="0"/>
                      <a:t>Nambu</a:t>
                    </a:r>
                    <a:r>
                      <a:rPr kumimoji="1" lang="en-US" altLang="ja-JP" dirty="0" smtClean="0"/>
                      <a:t>  </a:t>
                    </a:r>
                    <a:r>
                      <a:rPr lang="en-US" altLang="ja-JP" dirty="0" smtClean="0"/>
                      <a:t>vector</a:t>
                    </a:r>
                  </a:p>
                </p:txBody>
              </p:sp>
            </p:grpSp>
            <p:pic>
              <p:nvPicPr>
                <p:cNvPr id="61" name="Picture 8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42910" y="1071546"/>
                  <a:ext cx="4357718" cy="533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84" name="正方形/長方形 83"/>
              <p:cNvSpPr/>
              <p:nvPr/>
            </p:nvSpPr>
            <p:spPr>
              <a:xfrm>
                <a:off x="-6786642" y="2714620"/>
                <a:ext cx="3071834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-6786642" y="1785926"/>
                <a:ext cx="4357718" cy="7143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7" name="正方形/長方形 86"/>
            <p:cNvSpPr/>
            <p:nvPr/>
          </p:nvSpPr>
          <p:spPr>
            <a:xfrm>
              <a:off x="-6786642" y="1000108"/>
              <a:ext cx="4572032" cy="64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179512" y="836712"/>
            <a:ext cx="8712968" cy="2817604"/>
            <a:chOff x="-7572460" y="1142984"/>
            <a:chExt cx="8712968" cy="2817604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-7572460" y="1928802"/>
              <a:ext cx="8712968" cy="2031786"/>
              <a:chOff x="428596" y="1785926"/>
              <a:chExt cx="8712968" cy="2031786"/>
            </a:xfrm>
          </p:grpSpPr>
          <p:grpSp>
            <p:nvGrpSpPr>
              <p:cNvPr id="45" name="グループ化 44"/>
              <p:cNvGrpSpPr/>
              <p:nvPr/>
            </p:nvGrpSpPr>
            <p:grpSpPr>
              <a:xfrm>
                <a:off x="428596" y="1785926"/>
                <a:ext cx="7685298" cy="1714512"/>
                <a:chOff x="428596" y="1785926"/>
                <a:chExt cx="7685298" cy="1714512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428596" y="2070936"/>
                  <a:ext cx="7685298" cy="1429502"/>
                  <a:chOff x="428596" y="2070936"/>
                  <a:chExt cx="7685298" cy="1429502"/>
                </a:xfrm>
              </p:grpSpPr>
              <p:pic>
                <p:nvPicPr>
                  <p:cNvPr id="1034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500034" y="2643182"/>
                    <a:ext cx="4152900" cy="781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5" name="正方形/長方形 24"/>
                  <p:cNvSpPr/>
                  <p:nvPr/>
                </p:nvSpPr>
                <p:spPr>
                  <a:xfrm>
                    <a:off x="428596" y="2643182"/>
                    <a:ext cx="4357718" cy="78581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テキスト ボックス 25"/>
                  <p:cNvSpPr txBox="1"/>
                  <p:nvPr/>
                </p:nvSpPr>
                <p:spPr>
                  <a:xfrm>
                    <a:off x="4857752" y="3131106"/>
                    <a:ext cx="22145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err="1" smtClean="0"/>
                      <a:t>Nambu</a:t>
                    </a:r>
                    <a:r>
                      <a:rPr kumimoji="1" lang="en-US" altLang="ja-JP" dirty="0" smtClean="0"/>
                      <a:t> </a:t>
                    </a:r>
                    <a:r>
                      <a:rPr lang="en-US" altLang="ja-JP" dirty="0" smtClean="0"/>
                      <a:t>“matrix”</a:t>
                    </a:r>
                  </a:p>
                </p:txBody>
              </p:sp>
              <p:sp>
                <p:nvSpPr>
                  <p:cNvPr id="27" name="テキスト ボックス 26"/>
                  <p:cNvSpPr txBox="1"/>
                  <p:nvPr/>
                </p:nvSpPr>
                <p:spPr>
                  <a:xfrm>
                    <a:off x="5728626" y="2070936"/>
                    <a:ext cx="23852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dirty="0" smtClean="0"/>
                      <a:t>(temporal) </a:t>
                    </a:r>
                    <a:r>
                      <a:rPr lang="en-US" altLang="ja-JP" dirty="0" err="1" smtClean="0"/>
                      <a:t>gaugue</a:t>
                    </a:r>
                    <a:r>
                      <a:rPr lang="en-US" altLang="ja-JP" dirty="0" smtClean="0"/>
                      <a:t> field</a:t>
                    </a:r>
                    <a:endParaRPr kumimoji="1" lang="ja-JP" altLang="en-US" dirty="0"/>
                  </a:p>
                </p:txBody>
              </p:sp>
            </p:grpSp>
            <p:pic>
              <p:nvPicPr>
                <p:cNvPr id="1041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1019" y="1833556"/>
                  <a:ext cx="5019675" cy="666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4" name="正方形/長方形 43"/>
                <p:cNvSpPr/>
                <p:nvPr/>
              </p:nvSpPr>
              <p:spPr>
                <a:xfrm>
                  <a:off x="428596" y="1785926"/>
                  <a:ext cx="5214974" cy="7143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6" name="テキスト ボックス 45"/>
              <p:cNvSpPr txBox="1"/>
              <p:nvPr/>
            </p:nvSpPr>
            <p:spPr>
              <a:xfrm>
                <a:off x="4141284" y="3448380"/>
                <a:ext cx="50002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 (Affleck-</a:t>
                </a:r>
                <a:r>
                  <a:rPr lang="en-US" altLang="ja-JP" dirty="0" err="1" smtClean="0"/>
                  <a:t>Zou</a:t>
                </a:r>
                <a:r>
                  <a:rPr lang="en-US" altLang="ja-JP" dirty="0" smtClean="0"/>
                  <a:t>-Hsu-Anderson, PRB,  </a:t>
                </a:r>
                <a:r>
                  <a:rPr lang="en-US" altLang="ja-JP" b="1" dirty="0" smtClean="0"/>
                  <a:t>38, </a:t>
                </a:r>
                <a:r>
                  <a:rPr lang="en-US" altLang="ja-JP" dirty="0" smtClean="0"/>
                  <a:t> 745,  (1988))</a:t>
                </a:r>
                <a:endParaRPr kumimoji="1" lang="ja-JP" altLang="en-US" dirty="0"/>
              </a:p>
            </p:txBody>
          </p:sp>
        </p:grpSp>
        <p:grpSp>
          <p:nvGrpSpPr>
            <p:cNvPr id="93" name="グループ化 92"/>
            <p:cNvGrpSpPr/>
            <p:nvPr/>
          </p:nvGrpSpPr>
          <p:grpSpPr>
            <a:xfrm>
              <a:off x="-7572460" y="1142984"/>
              <a:ext cx="4572032" cy="642942"/>
              <a:chOff x="-7715336" y="-500090"/>
              <a:chExt cx="4572032" cy="642942"/>
            </a:xfrm>
          </p:grpSpPr>
          <p:pic>
            <p:nvPicPr>
              <p:cNvPr id="91" name="Picture 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-7643898" y="-474609"/>
                <a:ext cx="4457697" cy="546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" name="正方形/長方形 91"/>
              <p:cNvSpPr/>
              <p:nvPr/>
            </p:nvSpPr>
            <p:spPr>
              <a:xfrm>
                <a:off x="-7715336" y="-500090"/>
                <a:ext cx="4572032" cy="6429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3" name="グループ化 52"/>
          <p:cNvGrpSpPr/>
          <p:nvPr/>
        </p:nvGrpSpPr>
        <p:grpSpPr>
          <a:xfrm>
            <a:off x="857224" y="2499166"/>
            <a:ext cx="2519369" cy="1195810"/>
            <a:chOff x="1071538" y="2643182"/>
            <a:chExt cx="2519369" cy="119581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1857356" y="3500438"/>
              <a:ext cx="17335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3300"/>
                  </a:solidFill>
                </a:rPr>
                <a:t>Time-reversal pair</a:t>
              </a:r>
              <a:endParaRPr kumimoji="1" lang="ja-JP" altLang="en-US" sz="1600" dirty="0">
                <a:solidFill>
                  <a:srgbClr val="FF3300"/>
                </a:solidFill>
              </a:endParaRPr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1071538" y="2643182"/>
              <a:ext cx="1214446" cy="1000132"/>
              <a:chOff x="1071538" y="2643182"/>
              <a:chExt cx="1214446" cy="1000132"/>
            </a:xfrm>
          </p:grpSpPr>
          <p:sp>
            <p:nvSpPr>
              <p:cNvPr id="35" name="円/楕円 34"/>
              <p:cNvSpPr/>
              <p:nvPr/>
            </p:nvSpPr>
            <p:spPr>
              <a:xfrm>
                <a:off x="1071538" y="2643182"/>
                <a:ext cx="571504" cy="857256"/>
              </a:xfrm>
              <a:prstGeom prst="ellipse">
                <a:avLst/>
              </a:prstGeom>
              <a:noFill/>
              <a:ln>
                <a:solidFill>
                  <a:srgbClr val="00FF00">
                    <a:alpha val="7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1714480" y="2643182"/>
                <a:ext cx="571504" cy="857256"/>
              </a:xfrm>
              <a:prstGeom prst="ellipse">
                <a:avLst/>
              </a:prstGeom>
              <a:noFill/>
              <a:ln>
                <a:solidFill>
                  <a:srgbClr val="FF3300">
                    <a:alpha val="7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上カーブ矢印 38"/>
              <p:cNvSpPr/>
              <p:nvPr/>
            </p:nvSpPr>
            <p:spPr>
              <a:xfrm>
                <a:off x="1428728" y="3500438"/>
                <a:ext cx="571504" cy="142876"/>
              </a:xfrm>
              <a:prstGeom prst="curvedUpArrow">
                <a:avLst/>
              </a:prstGeom>
              <a:solidFill>
                <a:srgbClr val="FF0000">
                  <a:alpha val="78000"/>
                </a:srgbClr>
              </a:solidFill>
              <a:ln>
                <a:solidFill>
                  <a:srgbClr val="FF6600">
                    <a:alpha val="76863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9" name="テキスト ボックス 68"/>
          <p:cNvSpPr txBox="1"/>
          <p:nvPr/>
        </p:nvSpPr>
        <p:spPr>
          <a:xfrm>
            <a:off x="6876256" y="6381328"/>
            <a:ext cx="179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Affleck </a:t>
            </a:r>
            <a:r>
              <a:rPr lang="en-US" altLang="ja-JP" dirty="0" err="1" smtClean="0"/>
              <a:t>etal</a:t>
            </a:r>
            <a:r>
              <a:rPr lang="en-US" altLang="ja-JP" dirty="0" smtClean="0"/>
              <a:t> . `88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7504" y="395953"/>
            <a:ext cx="5500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sz="1600" dirty="0" smtClean="0"/>
              <a:t>Under the local constraint of `single fermion on single site’, 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spin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operator is 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given by </a:t>
            </a:r>
            <a:r>
              <a:rPr lang="en-US" altLang="ja-JP" sz="1600" dirty="0" err="1" smtClean="0"/>
              <a:t>billinear</a:t>
            </a:r>
            <a:r>
              <a:rPr lang="en-US" altLang="ja-JP" sz="1600" dirty="0" smtClean="0"/>
              <a:t> of fermion (spinon)</a:t>
            </a:r>
            <a:r>
              <a:rPr lang="ja-JP" altLang="en-US" sz="1600" dirty="0"/>
              <a:t> </a:t>
            </a:r>
            <a:endParaRPr lang="en-US" altLang="ja-JP" sz="16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13774" y="395372"/>
            <a:ext cx="4818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/>
              <a:t> </a:t>
            </a:r>
            <a:r>
              <a:rPr lang="en-US" altLang="ja-JP" dirty="0" err="1" smtClean="0"/>
              <a:t>Projectective</a:t>
            </a:r>
            <a:r>
              <a:rPr lang="en-US" altLang="ja-JP" dirty="0" smtClean="0"/>
              <a:t> </a:t>
            </a:r>
            <a:r>
              <a:rPr lang="en-US" altLang="ja-JP" dirty="0"/>
              <a:t>description of the spin operator.  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63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化 39"/>
          <p:cNvGrpSpPr/>
          <p:nvPr/>
        </p:nvGrpSpPr>
        <p:grpSpPr>
          <a:xfrm>
            <a:off x="172417" y="1628800"/>
            <a:ext cx="7207895" cy="1152128"/>
            <a:chOff x="172417" y="1628800"/>
            <a:chExt cx="7207895" cy="1152128"/>
          </a:xfrm>
        </p:grpSpPr>
        <p:sp>
          <p:nvSpPr>
            <p:cNvPr id="5" name="正方形/長方形 4"/>
            <p:cNvSpPr/>
            <p:nvPr/>
          </p:nvSpPr>
          <p:spPr>
            <a:xfrm>
              <a:off x="323528" y="1628800"/>
              <a:ext cx="457894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700" b="1" dirty="0" smtClean="0">
                  <a:solidFill>
                    <a:srgbClr val="00B050"/>
                  </a:solidFill>
                </a:rPr>
                <a:t>Ferro-bond</a:t>
              </a:r>
              <a:r>
                <a:rPr lang="en-US" altLang="ja-JP" sz="1700" b="1" dirty="0" smtClean="0">
                  <a:solidFill>
                    <a:srgbClr val="00FF00"/>
                  </a:solidFill>
                </a:rPr>
                <a:t> </a:t>
              </a:r>
              <a:r>
                <a:rPr lang="en-US" altLang="ja-JP" sz="1700" dirty="0" smtClean="0"/>
                <a:t> </a:t>
              </a:r>
              <a:r>
                <a:rPr lang="en-US" altLang="ja-JP" sz="1700" b="1" dirty="0" smtClean="0">
                  <a:sym typeface="Wingdings" pitchFamily="2" charset="2"/>
                </a:rPr>
                <a:t></a:t>
              </a:r>
              <a:r>
                <a:rPr lang="ja-JP" altLang="en-US" sz="1700" b="1" dirty="0">
                  <a:sym typeface="Wingdings" pitchFamily="2" charset="2"/>
                </a:rPr>
                <a:t> </a:t>
              </a:r>
              <a:r>
                <a:rPr lang="en-US" altLang="ja-JP" sz="1700" b="1" dirty="0" smtClean="0">
                  <a:sym typeface="Wingdings" pitchFamily="2" charset="2"/>
                </a:rPr>
                <a:t>decouple in the spin-</a:t>
              </a:r>
              <a:r>
                <a:rPr lang="en-US" altLang="ja-JP" sz="1700" b="1" dirty="0" smtClean="0">
                  <a:solidFill>
                    <a:srgbClr val="00B050"/>
                  </a:solidFill>
                  <a:sym typeface="Wingdings" pitchFamily="2" charset="2"/>
                </a:rPr>
                <a:t>triplet</a:t>
              </a:r>
              <a:r>
                <a:rPr lang="en-US" altLang="ja-JP" sz="1700" b="1" dirty="0" smtClean="0">
                  <a:sym typeface="Wingdings" pitchFamily="2" charset="2"/>
                </a:rPr>
                <a:t> space</a:t>
              </a:r>
              <a:r>
                <a:rPr lang="en-US" altLang="ja-JP" sz="1700" dirty="0" smtClean="0"/>
                <a:t> 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872894" y="1628800"/>
              <a:ext cx="25074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  <a:sym typeface="Wingdings" pitchFamily="2" charset="2"/>
                </a:rPr>
                <a:t>Shindou-Momoi</a:t>
              </a:r>
              <a:r>
                <a:rPr lang="en-US" altLang="ja-JP" dirty="0" smtClean="0">
                  <a:solidFill>
                    <a:prstClr val="black"/>
                  </a:solidFill>
                  <a:sym typeface="Wingdings" pitchFamily="2" charset="2"/>
                </a:rPr>
                <a:t>,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(2009) </a:t>
              </a:r>
              <a:endParaRPr lang="ja-JP" altLang="en-US" dirty="0"/>
            </a:p>
          </p:txBody>
        </p:sp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060848"/>
              <a:ext cx="5643602" cy="68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172417" y="2033214"/>
              <a:ext cx="5823213" cy="747714"/>
            </a:xfrm>
            <a:prstGeom prst="rect">
              <a:avLst/>
            </a:prstGeom>
            <a:noFill/>
            <a:ln>
              <a:solidFill>
                <a:schemeClr val="tx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267233" y="4227185"/>
            <a:ext cx="7405101" cy="1212339"/>
            <a:chOff x="267233" y="4227185"/>
            <a:chExt cx="7405101" cy="12123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67233" y="4227185"/>
              <a:ext cx="740510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700" b="1" dirty="0" smtClean="0">
                  <a:solidFill>
                    <a:srgbClr val="0000FF"/>
                  </a:solidFill>
                </a:rPr>
                <a:t>AF-bond</a:t>
              </a:r>
              <a:r>
                <a:rPr lang="en-US" altLang="ja-JP" sz="1700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1700" dirty="0" smtClean="0"/>
                <a:t> </a:t>
              </a:r>
              <a:r>
                <a:rPr lang="en-US" altLang="ja-JP" sz="1700" dirty="0" smtClean="0">
                  <a:sym typeface="Wingdings" pitchFamily="2" charset="2"/>
                </a:rPr>
                <a:t> decouple in the spin-</a:t>
              </a:r>
              <a:r>
                <a:rPr lang="en-US" altLang="ja-JP" sz="1700" b="1" dirty="0" smtClean="0">
                  <a:solidFill>
                    <a:srgbClr val="0000FF"/>
                  </a:solidFill>
                  <a:sym typeface="Wingdings" pitchFamily="2" charset="2"/>
                </a:rPr>
                <a:t>s</a:t>
              </a:r>
              <a:r>
                <a:rPr kumimoji="1" lang="en-US" altLang="ja-JP" sz="1700" b="1" dirty="0" smtClean="0">
                  <a:solidFill>
                    <a:srgbClr val="0000FF"/>
                  </a:solidFill>
                </a:rPr>
                <a:t>inglet</a:t>
              </a:r>
              <a:r>
                <a:rPr lang="ja-JP" altLang="en-US" sz="1700" dirty="0"/>
                <a:t> </a:t>
              </a:r>
              <a:r>
                <a:rPr lang="en-US" altLang="ja-JP" sz="1700" dirty="0" smtClean="0"/>
                <a:t>space</a:t>
              </a:r>
              <a:r>
                <a:rPr lang="ja-JP" altLang="en-US" sz="1700" dirty="0" smtClean="0"/>
                <a:t>　</a:t>
              </a:r>
              <a:r>
                <a:rPr kumimoji="1" lang="en-US" altLang="ja-JP" sz="1700" dirty="0" smtClean="0"/>
                <a:t>(</a:t>
              </a:r>
              <a:r>
                <a:rPr lang="en-US" altLang="ja-JP" sz="1700" dirty="0" smtClean="0"/>
                <a:t>Anderson, </a:t>
              </a:r>
              <a:r>
                <a:rPr lang="en-US" altLang="ja-JP" sz="1700" dirty="0" err="1" smtClean="0"/>
                <a:t>Baskaran</a:t>
              </a:r>
              <a:r>
                <a:rPr lang="en-US" altLang="ja-JP" sz="1700" dirty="0" smtClean="0"/>
                <a:t>, Affleck. . . </a:t>
              </a:r>
              <a:r>
                <a:rPr kumimoji="1" lang="en-US" altLang="ja-JP" sz="1700" dirty="0" smtClean="0"/>
                <a:t>)</a:t>
              </a:r>
              <a:endParaRPr kumimoji="1" lang="ja-JP" altLang="en-US" sz="1700" dirty="0"/>
            </a:p>
          </p:txBody>
        </p:sp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866" y="4797152"/>
              <a:ext cx="4929222" cy="578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正方形/長方形 10"/>
            <p:cNvSpPr/>
            <p:nvPr/>
          </p:nvSpPr>
          <p:spPr>
            <a:xfrm>
              <a:off x="300350" y="4725144"/>
              <a:ext cx="5230934" cy="714380"/>
            </a:xfrm>
            <a:prstGeom prst="rect">
              <a:avLst/>
            </a:prstGeom>
            <a:noFill/>
            <a:ln>
              <a:solidFill>
                <a:schemeClr val="tx1"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859462" y="2060848"/>
            <a:ext cx="936674" cy="3384376"/>
            <a:chOff x="7959796" y="2055148"/>
            <a:chExt cx="936674" cy="3384376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7959796" y="4725144"/>
              <a:ext cx="428628" cy="714380"/>
              <a:chOff x="4786314" y="5572140"/>
              <a:chExt cx="428629" cy="1143007"/>
            </a:xfrm>
          </p:grpSpPr>
          <p:cxnSp>
            <p:nvCxnSpPr>
              <p:cNvPr id="13" name="直線コネクタ 12"/>
              <p:cNvCxnSpPr/>
              <p:nvPr/>
            </p:nvCxnSpPr>
            <p:spPr>
              <a:xfrm rot="5400000">
                <a:off x="4645718" y="6159755"/>
                <a:ext cx="714380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rot="16200000" flipV="1">
                <a:off x="4786314" y="5572140"/>
                <a:ext cx="214314" cy="21431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rot="5400000" flipH="1" flipV="1">
                <a:off x="5000628" y="5572140"/>
                <a:ext cx="214314" cy="21431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rot="10800000" flipV="1">
                <a:off x="4786315" y="6500833"/>
                <a:ext cx="214314" cy="21431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rot="10800000" flipH="1" flipV="1">
                <a:off x="5000629" y="6500833"/>
                <a:ext cx="214314" cy="21431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円/楕円 17"/>
            <p:cNvSpPr/>
            <p:nvPr/>
          </p:nvSpPr>
          <p:spPr>
            <a:xfrm>
              <a:off x="8396404" y="2055148"/>
              <a:ext cx="500066" cy="642942"/>
            </a:xfrm>
            <a:prstGeom prst="ellipse">
              <a:avLst/>
            </a:prstGeom>
            <a:noFill/>
            <a:ln w="38100">
              <a:solidFill>
                <a:srgbClr val="FF0000">
                  <a:alpha val="7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9512" y="337786"/>
            <a:ext cx="7143801" cy="642942"/>
            <a:chOff x="428595" y="1000108"/>
            <a:chExt cx="7143801" cy="642942"/>
          </a:xfrm>
        </p:grpSpPr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5" y="1028922"/>
              <a:ext cx="7072363" cy="61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正方形/長方形 22"/>
            <p:cNvSpPr/>
            <p:nvPr/>
          </p:nvSpPr>
          <p:spPr>
            <a:xfrm>
              <a:off x="428596" y="1000108"/>
              <a:ext cx="7143800" cy="64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23528" y="2915652"/>
            <a:ext cx="8083384" cy="1089412"/>
            <a:chOff x="323528" y="2915652"/>
            <a:chExt cx="8083384" cy="1089412"/>
          </a:xfrm>
        </p:grpSpPr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3290114"/>
              <a:ext cx="2390775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4" name="グループ化 23"/>
            <p:cNvGrpSpPr/>
            <p:nvPr/>
          </p:nvGrpSpPr>
          <p:grpSpPr>
            <a:xfrm>
              <a:off x="4139952" y="2915652"/>
              <a:ext cx="4266960" cy="1089412"/>
              <a:chOff x="325348" y="3212976"/>
              <a:chExt cx="4266960" cy="1089412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6323" y="3573016"/>
                <a:ext cx="2505075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テキスト ボックス 25"/>
              <p:cNvSpPr txBox="1"/>
              <p:nvPr/>
            </p:nvSpPr>
            <p:spPr>
              <a:xfrm>
                <a:off x="3174888" y="3573016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: p</a:t>
                </a:r>
                <a:r>
                  <a:rPr kumimoji="1" lang="en-US" altLang="ja-JP" dirty="0" smtClean="0"/>
                  <a:t>-h channel</a:t>
                </a:r>
                <a:endParaRPr kumimoji="1" lang="ja-JP" altLang="en-US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3182948" y="3933056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: p</a:t>
                </a:r>
                <a:r>
                  <a:rPr kumimoji="1" lang="en-US" altLang="ja-JP" dirty="0" smtClean="0"/>
                  <a:t>-p channel</a:t>
                </a:r>
                <a:endParaRPr kumimoji="1" lang="ja-JP" altLang="en-US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325348" y="3212976"/>
                <a:ext cx="2892267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700" b="1" i="1" dirty="0" smtClean="0">
                    <a:solidFill>
                      <a:srgbClr val="00B050"/>
                    </a:solidFill>
                  </a:rPr>
                  <a:t>s</a:t>
                </a:r>
                <a:r>
                  <a:rPr kumimoji="1" lang="en-US" altLang="ja-JP" sz="1700" b="1" i="1" dirty="0" smtClean="0">
                    <a:solidFill>
                      <a:srgbClr val="00B050"/>
                    </a:solidFill>
                  </a:rPr>
                  <a:t>pin-triplet pairing of </a:t>
                </a:r>
                <a:r>
                  <a:rPr kumimoji="1" lang="en-US" altLang="ja-JP" sz="1700" b="1" i="1" dirty="0" err="1" smtClean="0">
                    <a:solidFill>
                      <a:srgbClr val="00B050"/>
                    </a:solidFill>
                  </a:rPr>
                  <a:t>spinons</a:t>
                </a:r>
                <a:r>
                  <a:rPr kumimoji="1" lang="en-US" altLang="ja-JP" sz="1700" b="1" i="1" dirty="0" smtClean="0">
                    <a:solidFill>
                      <a:srgbClr val="00B050"/>
                    </a:solidFill>
                  </a:rPr>
                  <a:t> </a:t>
                </a:r>
                <a:endParaRPr kumimoji="1" lang="ja-JP" altLang="en-US" sz="17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5" name="正方形/長方形 34"/>
            <p:cNvSpPr/>
            <p:nvPr/>
          </p:nvSpPr>
          <p:spPr>
            <a:xfrm>
              <a:off x="323528" y="2915652"/>
              <a:ext cx="30396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i="1" dirty="0" smtClean="0">
                  <a:solidFill>
                    <a:srgbClr val="00B050"/>
                  </a:solidFill>
                </a:rPr>
                <a:t>spin-triplet SU(2) link variable</a:t>
              </a:r>
              <a:endParaRPr lang="ja-JP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62371" y="5627945"/>
            <a:ext cx="7919275" cy="1041415"/>
            <a:chOff x="362371" y="5627945"/>
            <a:chExt cx="7919275" cy="1041415"/>
          </a:xfrm>
        </p:grpSpPr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3995" y="6069285"/>
              <a:ext cx="200025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9" name="グループ化 28"/>
            <p:cNvGrpSpPr/>
            <p:nvPr/>
          </p:nvGrpSpPr>
          <p:grpSpPr>
            <a:xfrm>
              <a:off x="3923928" y="5637237"/>
              <a:ext cx="4357718" cy="996885"/>
              <a:chOff x="391928" y="2504123"/>
              <a:chExt cx="4357718" cy="996885"/>
            </a:xfrm>
          </p:grpSpPr>
          <p:sp>
            <p:nvSpPr>
              <p:cNvPr id="30" name="テキスト ボックス 29"/>
              <p:cNvSpPr txBox="1"/>
              <p:nvPr/>
            </p:nvSpPr>
            <p:spPr>
              <a:xfrm>
                <a:off x="391928" y="2504123"/>
                <a:ext cx="2941959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700" b="1" i="1" dirty="0" smtClean="0">
                    <a:solidFill>
                      <a:srgbClr val="341BF1"/>
                    </a:solidFill>
                  </a:rPr>
                  <a:t>s</a:t>
                </a:r>
                <a:r>
                  <a:rPr kumimoji="1" lang="en-US" altLang="ja-JP" sz="1700" b="1" i="1" dirty="0" smtClean="0">
                    <a:solidFill>
                      <a:srgbClr val="341BF1"/>
                    </a:solidFill>
                  </a:rPr>
                  <a:t>pin-singlet pairing of </a:t>
                </a:r>
                <a:r>
                  <a:rPr kumimoji="1" lang="en-US" altLang="ja-JP" sz="1700" b="1" i="1" dirty="0" err="1" smtClean="0">
                    <a:solidFill>
                      <a:srgbClr val="341BF1"/>
                    </a:solidFill>
                  </a:rPr>
                  <a:t>spinons</a:t>
                </a:r>
                <a:r>
                  <a:rPr kumimoji="1" lang="en-US" altLang="ja-JP" sz="1700" b="1" i="1" dirty="0" smtClean="0">
                    <a:solidFill>
                      <a:srgbClr val="341BF1"/>
                    </a:solidFill>
                  </a:rPr>
                  <a:t> </a:t>
                </a: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3320886" y="3131676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: p</a:t>
                </a:r>
                <a:r>
                  <a:rPr kumimoji="1" lang="en-US" altLang="ja-JP" dirty="0" smtClean="0"/>
                  <a:t>-p channel</a:t>
                </a:r>
                <a:endParaRPr kumimoji="1" lang="ja-JP" altLang="en-US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3340286" y="2774486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: p</a:t>
                </a:r>
                <a:r>
                  <a:rPr kumimoji="1" lang="en-US" altLang="ja-JP" dirty="0" smtClean="0"/>
                  <a:t>-h channel</a:t>
                </a:r>
                <a:endParaRPr kumimoji="1" lang="ja-JP" altLang="en-US" dirty="0"/>
              </a:p>
            </p:txBody>
          </p: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63432" y="2786628"/>
                <a:ext cx="1500198" cy="382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63432" y="3145046"/>
                <a:ext cx="2071702" cy="355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正方形/長方形 35"/>
            <p:cNvSpPr/>
            <p:nvPr/>
          </p:nvSpPr>
          <p:spPr>
            <a:xfrm>
              <a:off x="362371" y="5627945"/>
              <a:ext cx="3143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i="1" dirty="0" smtClean="0">
                  <a:solidFill>
                    <a:srgbClr val="341BF1"/>
                  </a:solidFill>
                </a:rPr>
                <a:t>spin-singlet SU(2) link variable</a:t>
              </a:r>
              <a:endParaRPr lang="ja-JP" altLang="en-US" dirty="0">
                <a:solidFill>
                  <a:srgbClr val="341BF1"/>
                </a:solidFill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179512" y="332656"/>
            <a:ext cx="4572032" cy="642942"/>
            <a:chOff x="215992" y="332656"/>
            <a:chExt cx="4572032" cy="642942"/>
          </a:xfrm>
        </p:grpSpPr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0950" y="404664"/>
              <a:ext cx="4457697" cy="546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正方形/長方形 43"/>
            <p:cNvSpPr/>
            <p:nvPr/>
          </p:nvSpPr>
          <p:spPr>
            <a:xfrm>
              <a:off x="215992" y="332656"/>
              <a:ext cx="4572032" cy="642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149463" y="1259468"/>
            <a:ext cx="7878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dirty="0" smtClean="0">
                <a:solidFill>
                  <a:prstClr val="black"/>
                </a:solidFill>
              </a:rPr>
              <a:t> exchange interaction  </a:t>
            </a:r>
            <a:r>
              <a:rPr lang="en-US" altLang="ja-JP" dirty="0" smtClean="0">
                <a:solidFill>
                  <a:prstClr val="black"/>
                </a:solidFill>
                <a:sym typeface="Wingdings" pitchFamily="2" charset="2"/>
              </a:rPr>
              <a:t> </a:t>
            </a:r>
            <a:r>
              <a:rPr lang="en-US" altLang="ja-JP" dirty="0" smtClean="0">
                <a:solidFill>
                  <a:prstClr val="black"/>
                </a:solidFill>
              </a:rPr>
              <a:t>quartic term of fermion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field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07" y="548680"/>
            <a:ext cx="3954781" cy="5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7925</TotalTime>
  <Words>3578</Words>
  <Application>Microsoft Office PowerPoint</Application>
  <PresentationFormat>画面に合わせる (4:3)</PresentationFormat>
  <Paragraphs>830</Paragraphs>
  <Slides>37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rshindou</dc:creator>
  <cp:lastModifiedBy>rshindou</cp:lastModifiedBy>
  <cp:revision>585</cp:revision>
  <cp:lastPrinted>2011-07-01T08:37:22Z</cp:lastPrinted>
  <dcterms:created xsi:type="dcterms:W3CDTF">2010-07-16T11:22:18Z</dcterms:created>
  <dcterms:modified xsi:type="dcterms:W3CDTF">2011-07-06T01:31:21Z</dcterms:modified>
</cp:coreProperties>
</file>