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</p:sldMasterIdLst>
  <p:notesMasterIdLst>
    <p:notesMasterId r:id="rId22"/>
  </p:notesMasterIdLst>
  <p:sldIdLst>
    <p:sldId id="256" r:id="rId4"/>
    <p:sldId id="257" r:id="rId5"/>
    <p:sldId id="289" r:id="rId6"/>
    <p:sldId id="290" r:id="rId7"/>
    <p:sldId id="299" r:id="rId8"/>
    <p:sldId id="291" r:id="rId9"/>
    <p:sldId id="311" r:id="rId10"/>
    <p:sldId id="293" r:id="rId11"/>
    <p:sldId id="309" r:id="rId12"/>
    <p:sldId id="301" r:id="rId13"/>
    <p:sldId id="303" r:id="rId14"/>
    <p:sldId id="292" r:id="rId15"/>
    <p:sldId id="294" r:id="rId16"/>
    <p:sldId id="298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F3"/>
    <a:srgbClr val="E4F3F4"/>
    <a:srgbClr val="3A5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341" autoAdjust="0"/>
    <p:restoredTop sz="94667" autoAdjust="0"/>
  </p:normalViewPr>
  <p:slideViewPr>
    <p:cSldViewPr>
      <p:cViewPr>
        <p:scale>
          <a:sx n="100" d="100"/>
          <a:sy n="100" d="100"/>
        </p:scale>
        <p:origin x="-267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9D0E-5105-42F9-A444-D53A0BF05EDA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F49B-00F8-404B-B62D-DACDBCEFB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D2A5471-4142-4200-B640-34E80E5DAEB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CF5F9D5-4364-44CF-80D2-DD04795D59A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23F4051-7368-4509-B113-7ECD6F6DBA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9F4254F-B09E-4602-8C5B-877EDBC33F8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299FEA4-6397-4E3E-86C1-7678327D7E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0F4E62-0493-49DD-9824-E1A944ABAD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CDC4230-9D26-4FB1-BE0F-DC23E82692F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82A5E2-3769-4941-A121-06D3E44A04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DFF48-78AA-4B03-AB47-19B68E32982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788B889-AD72-40BA-BB26-E1A5A35C0B4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AEF30A9-E81A-4372-B7B5-7A06B1DEF5C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D2D4D10-C649-4A2E-803B-311D7B0DE6D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A86D702-E5D2-4C2B-B71F-831A09622C9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7752-1ED2-4157-A59F-9EF62EA23EA7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3407-6735-4EFD-B0B2-1AB39F316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B95F825-EC76-4B56-A9B9-081D1118A516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7752-1ED2-4157-A59F-9EF62EA23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3407-6735-4EFD-B0B2-1AB39F3166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6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60.png"/><Relationship Id="rId7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62.emf"/><Relationship Id="rId10" Type="http://schemas.openxmlformats.org/officeDocument/2006/relationships/image" Target="../media/image64.emf"/><Relationship Id="rId4" Type="http://schemas.openxmlformats.org/officeDocument/2006/relationships/image" Target="../media/image61.png"/><Relationship Id="rId9" Type="http://schemas.openxmlformats.org/officeDocument/2006/relationships/image" Target="../media/image5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50.png"/><Relationship Id="rId3" Type="http://schemas.openxmlformats.org/officeDocument/2006/relationships/image" Target="../media/image66.png"/><Relationship Id="rId7" Type="http://schemas.openxmlformats.org/officeDocument/2006/relationships/image" Target="../media/image600.png"/><Relationship Id="rId12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3.png"/><Relationship Id="rId5" Type="http://schemas.openxmlformats.org/officeDocument/2006/relationships/image" Target="../media/image68.png"/><Relationship Id="rId10" Type="http://schemas.openxmlformats.org/officeDocument/2006/relationships/image" Target="../media/image62.png"/><Relationship Id="rId4" Type="http://schemas.openxmlformats.org/officeDocument/2006/relationships/image" Target="../media/image67.png"/><Relationship Id="rId9" Type="http://schemas.openxmlformats.org/officeDocument/2006/relationships/image" Target="../media/image63.emf"/><Relationship Id="rId14" Type="http://schemas.openxmlformats.org/officeDocument/2006/relationships/image" Target="../media/image6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72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3.png"/><Relationship Id="rId7" Type="http://schemas.openxmlformats.org/officeDocument/2006/relationships/image" Target="../media/image740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2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6.pn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png"/><Relationship Id="rId9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39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Robustness of Majorana induced Fractional Josephson Effect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87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Law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HKUST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July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9</a:t>
            </a:r>
            <a:r>
              <a:rPr lang="en-US" sz="28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2011 QC11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Line 207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" name="Picture 9" descr="C:\Users\Vic\Desktop\Fig2Paffian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640880"/>
            <a:ext cx="2971800" cy="230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1545" name="Pictur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657610"/>
            <a:ext cx="3962400" cy="24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Resonant  Andreev Reflection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533400" y="3886200"/>
          <a:ext cx="304351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5" name="Equation" r:id="rId3" imgW="1231366" imgH="215806" progId="Equation.3">
                  <p:embed/>
                </p:oleObj>
              </mc:Choice>
              <mc:Fallback>
                <p:oleObj name="Equation" r:id="rId3" imgW="1231366" imgH="215806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200"/>
                        <a:ext cx="304351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57200" y="4495800"/>
          <a:ext cx="3505201" cy="64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6" name="Equation" r:id="rId5" imgW="1803400" imgH="330200" progId="Equation.3">
                  <p:embed/>
                </p:oleObj>
              </mc:Choice>
              <mc:Fallback>
                <p:oleObj name="Equation" r:id="rId5" imgW="1803400" imgH="3302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3505201" cy="641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520700" y="5867400"/>
          <a:ext cx="353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7" name="Equation" r:id="rId7" imgW="1765300" imgH="228600" progId="Equation.3">
                  <p:embed/>
                </p:oleObj>
              </mc:Choice>
              <mc:Fallback>
                <p:oleObj name="Equation" r:id="rId7" imgW="1765300" imgH="2286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5867400"/>
                        <a:ext cx="353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46100" y="5181600"/>
          <a:ext cx="33258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8" name="Equation" r:id="rId9" imgW="1638300" imgH="330200" progId="Equation.3">
                  <p:embed/>
                </p:oleObj>
              </mc:Choice>
              <mc:Fallback>
                <p:oleObj name="Equation" r:id="rId9" imgW="1638300" imgH="3302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181600"/>
                        <a:ext cx="33258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3669" y="64330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KTL, Lee, Ng      PRL 2009</a:t>
            </a: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1256556"/>
            <a:ext cx="5105400" cy="234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6096000" y="1905000"/>
            <a:ext cx="2826648" cy="1664732"/>
            <a:chOff x="6096000" y="1905000"/>
            <a:chExt cx="2826648" cy="1664732"/>
          </a:xfrm>
        </p:grpSpPr>
        <p:sp>
          <p:nvSpPr>
            <p:cNvPr id="38" name="Rectangle 37"/>
            <p:cNvSpPr/>
            <p:nvPr/>
          </p:nvSpPr>
          <p:spPr>
            <a:xfrm>
              <a:off x="6096000" y="1905000"/>
              <a:ext cx="28194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248400" y="1981200"/>
              <a:ext cx="1219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V="1">
              <a:off x="6172200" y="2514600"/>
              <a:ext cx="1295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543800" y="2514600"/>
              <a:ext cx="990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8" idx="2"/>
              <a:endCxn id="38" idx="0"/>
            </p:cNvCxnSpPr>
            <p:nvPr/>
          </p:nvCxnSpPr>
          <p:spPr>
            <a:xfrm rot="5400000" flipH="1">
              <a:off x="6896100" y="2514600"/>
              <a:ext cx="12192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001000" y="25908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2e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53200" y="2057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5600" y="26670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h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96000" y="3200400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NM Lead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34400" y="32004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Sc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629400" y="1371600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Andreev Reflection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5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48000" y="3750793"/>
            <a:ext cx="3100600" cy="198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4849072" y="573336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Even</a:t>
            </a:r>
            <a:r>
              <a:rPr lang="en-US" dirty="0" smtClean="0">
                <a:solidFill>
                  <a:prstClr val="black"/>
                </a:solidFill>
              </a:rPr>
              <a:t> number of flux Quantum</a:t>
            </a: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79327"/>
              </p:ext>
            </p:extLst>
          </p:nvPr>
        </p:nvGraphicFramePr>
        <p:xfrm>
          <a:off x="7913370" y="5764432"/>
          <a:ext cx="685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9" name="Equation" r:id="rId13" imgW="380670" imgH="177646" progId="Equation.3">
                  <p:embed/>
                </p:oleObj>
              </mc:Choice>
              <mc:Fallback>
                <p:oleObj name="Equation" r:id="rId13" imgW="380670" imgH="177646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370" y="5764432"/>
                        <a:ext cx="6858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849072" y="6222563"/>
            <a:ext cx="315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Odd</a:t>
            </a:r>
            <a:r>
              <a:rPr lang="en-US" dirty="0" smtClean="0">
                <a:solidFill>
                  <a:prstClr val="black"/>
                </a:solidFill>
              </a:rPr>
              <a:t> number of flux Quantum</a:t>
            </a: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848600" y="6046788"/>
          <a:ext cx="98266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0" name="Equation" r:id="rId15" imgW="545863" imgH="418918" progId="Equation.3">
                  <p:embed/>
                </p:oleObj>
              </mc:Choice>
              <mc:Fallback>
                <p:oleObj name="Equation" r:id="rId15" imgW="545863" imgH="418918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046788"/>
                        <a:ext cx="98266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9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Resonant  Andreev Reflection </a:t>
            </a:r>
            <a:endParaRPr lang="en-US" sz="3200" dirty="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295400"/>
            <a:ext cx="483877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5327123" y="2443900"/>
            <a:ext cx="3562082" cy="839788"/>
            <a:chOff x="1390918" y="2819400"/>
            <a:chExt cx="5618409" cy="1449388"/>
          </a:xfrm>
        </p:grpSpPr>
        <p:sp>
          <p:nvSpPr>
            <p:cNvPr id="24" name="Rectangle 23"/>
            <p:cNvSpPr/>
            <p:nvPr/>
          </p:nvSpPr>
          <p:spPr>
            <a:xfrm>
              <a:off x="3124200" y="3048000"/>
              <a:ext cx="2209800" cy="76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828800" y="3505200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15000" y="35052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29000" y="3200401"/>
              <a:ext cx="1861095" cy="478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Superconductor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24000" y="3124200"/>
              <a:ext cx="1109052" cy="478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electron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3124200"/>
              <a:ext cx="723626" cy="478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hole</a:t>
              </a:r>
              <a:endParaRPr lang="en-US" sz="12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4877594" y="3885406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1390918" y="3013656"/>
              <a:ext cx="1446727" cy="965916"/>
            </a:xfrm>
            <a:custGeom>
              <a:avLst/>
              <a:gdLst>
                <a:gd name="connsiteX0" fmla="*/ 0 w 1446727"/>
                <a:gd name="connsiteY0" fmla="*/ 0 h 965916"/>
                <a:gd name="connsiteX1" fmla="*/ 1416676 w 1446727"/>
                <a:gd name="connsiteY1" fmla="*/ 321972 h 965916"/>
                <a:gd name="connsiteX2" fmla="*/ 180305 w 1446727"/>
                <a:gd name="connsiteY2" fmla="*/ 965916 h 96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6727" h="965916">
                  <a:moveTo>
                    <a:pt x="0" y="0"/>
                  </a:moveTo>
                  <a:cubicBezTo>
                    <a:pt x="693312" y="80493"/>
                    <a:pt x="1386625" y="160986"/>
                    <a:pt x="1416676" y="321972"/>
                  </a:cubicBezTo>
                  <a:cubicBezTo>
                    <a:pt x="1446727" y="482958"/>
                    <a:pt x="813516" y="724437"/>
                    <a:pt x="180305" y="96591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5562600" y="2819400"/>
              <a:ext cx="1446727" cy="965916"/>
            </a:xfrm>
            <a:custGeom>
              <a:avLst/>
              <a:gdLst>
                <a:gd name="connsiteX0" fmla="*/ 0 w 1446727"/>
                <a:gd name="connsiteY0" fmla="*/ 0 h 965916"/>
                <a:gd name="connsiteX1" fmla="*/ 1416676 w 1446727"/>
                <a:gd name="connsiteY1" fmla="*/ 321972 h 965916"/>
                <a:gd name="connsiteX2" fmla="*/ 180305 w 1446727"/>
                <a:gd name="connsiteY2" fmla="*/ 965916 h 96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6727" h="965916">
                  <a:moveTo>
                    <a:pt x="0" y="0"/>
                  </a:moveTo>
                  <a:cubicBezTo>
                    <a:pt x="693312" y="80493"/>
                    <a:pt x="1386625" y="160986"/>
                    <a:pt x="1416676" y="321972"/>
                  </a:cubicBezTo>
                  <a:cubicBezTo>
                    <a:pt x="1446727" y="482958"/>
                    <a:pt x="813516" y="724437"/>
                    <a:pt x="180305" y="96591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029200" y="4191000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53000" y="42672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953000" y="42672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043636" y="1301722"/>
            <a:ext cx="152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Andreev</a:t>
            </a:r>
          </a:p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31095"/>
            <a:ext cx="3867202" cy="7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838200" y="3942866"/>
            <a:ext cx="2464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dirty="0" smtClean="0"/>
              <a:t> number of vortices</a:t>
            </a:r>
          </a:p>
          <a:p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069459"/>
              </p:ext>
            </p:extLst>
          </p:nvPr>
        </p:nvGraphicFramePr>
        <p:xfrm>
          <a:off x="190786" y="5292678"/>
          <a:ext cx="4864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9" name="Equation" r:id="rId5" imgW="2692400" imgH="330200" progId="Equation.3">
                  <p:embed/>
                </p:oleObj>
              </mc:Choice>
              <mc:Fallback>
                <p:oleObj name="Equation" r:id="rId5" imgW="2692400" imgH="330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86" y="5292678"/>
                        <a:ext cx="4864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544185"/>
              </p:ext>
            </p:extLst>
          </p:nvPr>
        </p:nvGraphicFramePr>
        <p:xfrm>
          <a:off x="7404916" y="4219044"/>
          <a:ext cx="14239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0" name="Equation" r:id="rId7" imgW="787058" imgH="177723" progId="Equation.3">
                  <p:embed/>
                </p:oleObj>
              </mc:Choice>
              <mc:Fallback>
                <p:oleObj name="Equation" r:id="rId7" imgW="787058" imgH="177723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916" y="4219044"/>
                        <a:ext cx="14239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415431"/>
              </p:ext>
            </p:extLst>
          </p:nvPr>
        </p:nvGraphicFramePr>
        <p:xfrm>
          <a:off x="7401241" y="5257800"/>
          <a:ext cx="12858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1" name="Equation" r:id="rId9" imgW="710891" imgH="177723" progId="Equation.3">
                  <p:embed/>
                </p:oleObj>
              </mc:Choice>
              <mc:Fallback>
                <p:oleObj name="Equation" r:id="rId9" imgW="710891" imgH="177723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1241" y="5257800"/>
                        <a:ext cx="12858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704982" y="4083203"/>
            <a:ext cx="1504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Andreev</a:t>
            </a:r>
          </a:p>
          <a:p>
            <a:r>
              <a:rPr lang="en-US" dirty="0" smtClean="0"/>
              <a:t> reflection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63067" y="5127972"/>
            <a:ext cx="152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Andreev</a:t>
            </a:r>
          </a:p>
          <a:p>
            <a:r>
              <a:rPr lang="en-US" dirty="0" smtClean="0"/>
              <a:t>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Fractional Josephson Effect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>
            <a:off x="0" y="2723038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419600" cy="15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" y="4865145"/>
            <a:ext cx="388620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91" y="4896774"/>
            <a:ext cx="3352800" cy="45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9" y="3021958"/>
            <a:ext cx="2740890" cy="177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765" y="29181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200" y="2047875"/>
                <a:ext cx="54956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047875"/>
                <a:ext cx="5495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1000" y="4276565"/>
                <a:ext cx="549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276565"/>
                <a:ext cx="54956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049328" y="283729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89" y="2856342"/>
            <a:ext cx="2718311" cy="178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9124" y="2047875"/>
                <a:ext cx="1057275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4" y="2047875"/>
                <a:ext cx="105727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69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37" y="1318896"/>
            <a:ext cx="17430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46169" y="4289621"/>
                <a:ext cx="549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169" y="4289621"/>
                <a:ext cx="549566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77000" y="5715000"/>
            <a:ext cx="1618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Kitaev</a:t>
            </a:r>
            <a:r>
              <a:rPr lang="en-US" dirty="0" smtClean="0"/>
              <a:t> 2000</a:t>
            </a:r>
            <a:endParaRPr lang="en-US" dirty="0"/>
          </a:p>
          <a:p>
            <a:r>
              <a:rPr lang="en-US" dirty="0" smtClean="0"/>
              <a:t>Kwon etc.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Fractional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Josephson Effect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6800"/>
            <a:ext cx="44196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65" y="1935433"/>
            <a:ext cx="362443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345904"/>
            <a:ext cx="2162175" cy="48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23382"/>
            <a:ext cx="961918" cy="47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47837" y="1229132"/>
                <a:ext cx="453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37" y="1229132"/>
                <a:ext cx="45371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486025" y="1243162"/>
                <a:ext cx="4590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025" y="1243162"/>
                <a:ext cx="45903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974694" y="1612494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409825" y="1622019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466725" y="1612494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962400" y="1612494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2007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56681"/>
            <a:ext cx="31527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718311" cy="178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150799" y="354913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276600" y="5134813"/>
                <a:ext cx="549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134813"/>
                <a:ext cx="54956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7906" y="3810000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|1&gt;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06" y="3810000"/>
                <a:ext cx="67678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386650" y="4876800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|0&gt;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650" y="4876800"/>
                <a:ext cx="67678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27812" y="5791200"/>
                <a:ext cx="40466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Robust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1&gt; =0</m:t>
                    </m:r>
                  </m:oMath>
                </a14:m>
                <a:r>
                  <a:rPr lang="en-US" dirty="0" smtClean="0"/>
                  <a:t> for any V</a:t>
                </a:r>
              </a:p>
              <a:p>
                <a:r>
                  <a:rPr lang="en-US" dirty="0" smtClean="0"/>
                  <a:t>which preserve fermion parity</a:t>
                </a:r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2" y="5791200"/>
                <a:ext cx="4046621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1355" t="-4717" r="-30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62365" y="3994666"/>
                <a:ext cx="29299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changes sign?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Can the crossing survives 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 the multi-channel case?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365" y="3994666"/>
                <a:ext cx="2929969" cy="923330"/>
              </a:xfrm>
              <a:prstGeom prst="rect">
                <a:avLst/>
              </a:prstGeom>
              <a:blipFill rotWithShape="1">
                <a:blip r:embed="rId14"/>
                <a:stretch>
                  <a:fillRect l="-1663" t="-3289" r="-83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</a:rPr>
              <a:t>Fractional Josephson Effect </a:t>
            </a: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</a:rPr>
              <a:t>3</a:t>
            </a:r>
            <a:endParaRPr lang="en-US" sz="3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Line 55"/>
          <p:cNvSpPr>
            <a:spLocks noChangeShapeType="1"/>
          </p:cNvSpPr>
          <p:nvPr/>
        </p:nvSpPr>
        <p:spPr bwMode="auto">
          <a:xfrm>
            <a:off x="7759" y="4219575"/>
            <a:ext cx="9156701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90610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57250"/>
            <a:ext cx="4109067" cy="190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611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983179"/>
            <a:ext cx="4519314" cy="193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3630376"/>
            <a:ext cx="209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Potter, Lee PRL 2010</a:t>
            </a:r>
            <a:endParaRPr lang="en-US" dirty="0"/>
          </a:p>
        </p:txBody>
      </p:sp>
      <p:pic>
        <p:nvPicPr>
          <p:cNvPr id="57" name="Picture 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2" y="4219575"/>
            <a:ext cx="3962400" cy="24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8782" y="6248400"/>
            <a:ext cx="247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KTL,LEE Arxiv:1103.5013</a:t>
            </a:r>
            <a:endParaRPr lang="en-US" dirty="0"/>
          </a:p>
        </p:txBody>
      </p:sp>
      <p:pic>
        <p:nvPicPr>
          <p:cNvPr id="190612" name="Picture 1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846564"/>
            <a:ext cx="4714875" cy="85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7" y="2967237"/>
            <a:ext cx="3538452" cy="103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</a:rPr>
              <a:t>Fractional Josephson Effect 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</a:rPr>
              <a:t>4</a:t>
            </a:r>
            <a:endParaRPr lang="en-US" sz="3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" y="2771775"/>
            <a:ext cx="5954702" cy="107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90600"/>
            <a:ext cx="2224088" cy="57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9" y="2301544"/>
            <a:ext cx="1876425" cy="3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" y="1804280"/>
            <a:ext cx="1400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04280"/>
            <a:ext cx="1171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560" y="1434949"/>
                <a:ext cx="1688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Change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by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0" y="1434949"/>
                <a:ext cx="168866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88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60" y="1019998"/>
            <a:ext cx="2514600" cy="16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9610"/>
            <a:ext cx="5362575" cy="63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7" y="4178256"/>
            <a:ext cx="3281363" cy="5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" y="4926582"/>
            <a:ext cx="2819400" cy="3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36" y="4926582"/>
            <a:ext cx="1672648" cy="33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79" y="3654233"/>
            <a:ext cx="2358241" cy="34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91" y="5427759"/>
            <a:ext cx="1516591" cy="31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4" y="5447245"/>
            <a:ext cx="1809255" cy="2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2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4" y="5772024"/>
            <a:ext cx="3020214" cy="4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1743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" y="6180161"/>
            <a:ext cx="2220816" cy="60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5253415"/>
            <a:ext cx="6953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986211"/>
            <a:ext cx="4857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8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832855"/>
            <a:ext cx="2634251" cy="20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</a:rPr>
              <a:t>Fractional Josephson Effect </a:t>
            </a: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</a:rPr>
              <a:t>5</a:t>
            </a:r>
            <a:endParaRPr lang="en-US" sz="3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9525" y="35814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30" y="1771650"/>
            <a:ext cx="5181600" cy="88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41" y="971550"/>
            <a:ext cx="16287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85751"/>
            <a:ext cx="3124200" cy="214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20" y="990600"/>
            <a:ext cx="3738853" cy="63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00" y="3710536"/>
            <a:ext cx="2985172" cy="26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6" y="3710536"/>
            <a:ext cx="2984929" cy="24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55" y="4942820"/>
            <a:ext cx="1285875" cy="5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" y="6452141"/>
            <a:ext cx="2824163" cy="3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6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73" y="6403480"/>
            <a:ext cx="1152318" cy="4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6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6497074"/>
            <a:ext cx="1219200" cy="29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65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5" y="3698003"/>
            <a:ext cx="392709" cy="2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6018751"/>
            <a:ext cx="1766680" cy="4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2" y="3841178"/>
            <a:ext cx="329409" cy="33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96" y="2818295"/>
            <a:ext cx="2946635" cy="41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93" y="2776859"/>
            <a:ext cx="2622432" cy="42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</a:rPr>
              <a:t>Fractional Josephson Effect </a:t>
            </a: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</a:rPr>
              <a:t>6</a:t>
            </a:r>
            <a:endParaRPr lang="en-US" sz="3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3" y="1143000"/>
            <a:ext cx="2828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900237"/>
            <a:ext cx="3009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143000"/>
            <a:ext cx="2362200" cy="4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08" y="2619121"/>
            <a:ext cx="4648200" cy="58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95350"/>
            <a:ext cx="218044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2" y="3733800"/>
            <a:ext cx="3407965" cy="236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7307" y="6385441"/>
            <a:ext cx="243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published KLT, LEE</a:t>
            </a:r>
            <a:endParaRPr lang="en-US" dirty="0"/>
          </a:p>
        </p:txBody>
      </p:sp>
      <p:pic>
        <p:nvPicPr>
          <p:cNvPr id="20378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32" y="3758676"/>
            <a:ext cx="2953878" cy="231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</a:rPr>
              <a:t>Conclusion</a:t>
            </a:r>
            <a:endParaRPr lang="en-US" sz="3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05" y="1143000"/>
            <a:ext cx="880773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1.Fractional Josephson effect is robust in the multi-channel case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2.It survives also at finite temperatures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3.It can be used to probe the fermion parity of the Josephson current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FJE is immune to disorder in the chiral superconductor case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.Current phase relation in the chiral superconductor case 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shows distinctive features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8100" y="57912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Thank you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Outline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Majorana Fermions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-Properties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-In condensed matter systems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-Probing Majorana fermions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Fractional Josephson Effect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Single Channel Case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Multi-Channel Case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Chiral Topological Superconductors</a:t>
            </a:r>
          </a:p>
          <a:p>
            <a:pPr>
              <a:buNone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ine 20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Properties of Majorana Fermions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9339" y="1184701"/>
                <a:ext cx="7086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rgbClr val="FFC000"/>
                  </a:solidFill>
                </a:endParaRPr>
              </a:p>
              <a:p>
                <a:pPr marL="457200" indent="-457200">
                  <a:buAutoNum type="arabicParenR"/>
                </a:pPr>
                <a:r>
                  <a:rPr lang="en-US" sz="2400" dirty="0" smtClean="0">
                    <a:solidFill>
                      <a:srgbClr val="FFC000"/>
                    </a:solidFill>
                  </a:rPr>
                  <a:t>Non-locality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    </a:t>
                </a:r>
              </a:p>
              <a:p>
                <a:r>
                  <a:rPr lang="en-US" sz="2400" dirty="0">
                    <a:solidFill>
                      <a:srgbClr val="FFC000"/>
                    </a:solidFill>
                  </a:rPr>
                  <a:t>3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)   Satisfy non-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Abelian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Statistics</a:t>
                </a:r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39" y="1184701"/>
                <a:ext cx="70866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9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Text Box 106"/>
          <p:cNvSpPr txBox="1">
            <a:spLocks noChangeArrowheads="1"/>
          </p:cNvSpPr>
          <p:nvPr/>
        </p:nvSpPr>
        <p:spPr bwMode="auto">
          <a:xfrm>
            <a:off x="476250" y="3200400"/>
            <a:ext cx="3679825" cy="1219200"/>
          </a:xfrm>
          <a:prstGeom prst="rect">
            <a:avLst/>
          </a:prstGeom>
          <a:noFill/>
          <a:ln w="3175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err="1" smtClean="0">
                <a:solidFill>
                  <a:srgbClr val="0066FF"/>
                </a:solidFill>
              </a:rPr>
              <a:t>Abelian</a:t>
            </a:r>
            <a:r>
              <a:rPr lang="en-US" dirty="0" smtClean="0">
                <a:solidFill>
                  <a:srgbClr val="0066FF"/>
                </a:solidFill>
              </a:rPr>
              <a:t> Statistics</a:t>
            </a:r>
            <a:endParaRPr lang="en-US" dirty="0">
              <a:solidFill>
                <a:srgbClr val="0066FF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6" name="Text Box 106"/>
          <p:cNvSpPr txBox="1">
            <a:spLocks noChangeArrowheads="1"/>
          </p:cNvSpPr>
          <p:nvPr/>
        </p:nvSpPr>
        <p:spPr bwMode="auto">
          <a:xfrm>
            <a:off x="4800600" y="3200400"/>
            <a:ext cx="3679825" cy="1219200"/>
          </a:xfrm>
          <a:prstGeom prst="rect">
            <a:avLst/>
          </a:prstGeom>
          <a:noFill/>
          <a:ln w="3175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66FF"/>
                </a:solidFill>
              </a:rPr>
              <a:t>Non-</a:t>
            </a:r>
            <a:r>
              <a:rPr lang="en-US" dirty="0" err="1" smtClean="0">
                <a:solidFill>
                  <a:srgbClr val="0066FF"/>
                </a:solidFill>
              </a:rPr>
              <a:t>Abelian</a:t>
            </a:r>
            <a:r>
              <a:rPr lang="en-US" dirty="0" smtClean="0">
                <a:solidFill>
                  <a:srgbClr val="0066FF"/>
                </a:solidFill>
              </a:rPr>
              <a:t> Statistics</a:t>
            </a:r>
            <a:endParaRPr lang="en-US" dirty="0">
              <a:solidFill>
                <a:srgbClr val="0066FF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297006"/>
              </p:ext>
            </p:extLst>
          </p:nvPr>
        </p:nvGraphicFramePr>
        <p:xfrm>
          <a:off x="1129339" y="3657600"/>
          <a:ext cx="22399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8" name="Equation" r:id="rId4" imgW="977760" imgH="279360" progId="Equation.3">
                  <p:embed/>
                </p:oleObj>
              </mc:Choice>
              <mc:Fallback>
                <p:oleObj name="Equation" r:id="rId4" imgW="977760" imgH="27936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339" y="3657600"/>
                        <a:ext cx="223996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223980"/>
              </p:ext>
            </p:extLst>
          </p:nvPr>
        </p:nvGraphicFramePr>
        <p:xfrm>
          <a:off x="5391150" y="3657600"/>
          <a:ext cx="2270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9" name="Equation" r:id="rId6" imgW="990360" imgH="279360" progId="Equation.3">
                  <p:embed/>
                </p:oleObj>
              </mc:Choice>
              <mc:Fallback>
                <p:oleObj name="Equation" r:id="rId6" imgW="990360" imgH="27936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657600"/>
                        <a:ext cx="22701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val 87"/>
          <p:cNvSpPr>
            <a:spLocks noChangeArrowheads="1"/>
          </p:cNvSpPr>
          <p:nvPr/>
        </p:nvSpPr>
        <p:spPr bwMode="auto">
          <a:xfrm>
            <a:off x="5417344" y="5131584"/>
            <a:ext cx="119062" cy="1635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Oval 88"/>
          <p:cNvSpPr>
            <a:spLocks noChangeArrowheads="1"/>
          </p:cNvSpPr>
          <p:nvPr/>
        </p:nvSpPr>
        <p:spPr bwMode="auto">
          <a:xfrm>
            <a:off x="3124200" y="5135545"/>
            <a:ext cx="119063" cy="1635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Oval 87"/>
          <p:cNvSpPr>
            <a:spLocks noChangeArrowheads="1"/>
          </p:cNvSpPr>
          <p:nvPr/>
        </p:nvSpPr>
        <p:spPr bwMode="auto">
          <a:xfrm>
            <a:off x="5943600" y="5125233"/>
            <a:ext cx="119062" cy="1635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val 88"/>
          <p:cNvSpPr>
            <a:spLocks noChangeArrowheads="1"/>
          </p:cNvSpPr>
          <p:nvPr/>
        </p:nvSpPr>
        <p:spPr bwMode="auto">
          <a:xfrm>
            <a:off x="2438400" y="5131584"/>
            <a:ext cx="119063" cy="1635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867400"/>
            <a:ext cx="36274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47950" y="47008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564981" y="47008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83669" y="579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81650" y="579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6684001" y="6179582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itchFamily="18" charset="0"/>
              </a:rPr>
              <a:t>D.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itchFamily="18" charset="0"/>
              </a:rPr>
              <a:t>Ivanov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itchFamily="18" charset="0"/>
              </a:rPr>
              <a:t> PRL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</a:rPr>
              <a:t>Properties of Majorana Fermions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006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3733800"/>
            <a:ext cx="2992151" cy="296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67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48" y="2191396"/>
            <a:ext cx="4376652" cy="128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68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8850"/>
            <a:ext cx="2276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73" y="3733800"/>
            <a:ext cx="2931404" cy="294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81078" y="1229898"/>
                <a:ext cx="1079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𝑅𝑢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078" y="1229898"/>
                <a:ext cx="10795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3" y="1160639"/>
            <a:ext cx="5810250" cy="5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1599230"/>
            <a:ext cx="222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Read,Green</a:t>
            </a:r>
            <a:r>
              <a:rPr lang="en-US" dirty="0" smtClean="0"/>
              <a:t> PRB 2000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57600" y="6496050"/>
            <a:ext cx="4191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038600" y="638175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381750"/>
                <a:ext cx="5334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24300" y="347777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477777"/>
                <a:ext cx="5334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3600450" y="3662443"/>
            <a:ext cx="32385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Topological Insulator and </a:t>
            </a:r>
            <a:r>
              <a:rPr lang="en-US" sz="3200" dirty="0" err="1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Majorana</a:t>
            </a: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Fermions </a:t>
            </a:r>
            <a:endParaRPr lang="en-US" sz="32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Line 3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9906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A5818"/>
                </a:solidFill>
              </a:rPr>
              <a:t>How to create </a:t>
            </a:r>
            <a:r>
              <a:rPr lang="en-US" dirty="0" err="1" smtClean="0">
                <a:solidFill>
                  <a:srgbClr val="3A5818"/>
                </a:solidFill>
              </a:rPr>
              <a:t>Majarana</a:t>
            </a:r>
            <a:r>
              <a:rPr lang="en-US" dirty="0" smtClean="0">
                <a:solidFill>
                  <a:srgbClr val="3A5818"/>
                </a:solidFill>
              </a:rPr>
              <a:t> Fermions on topological insulator surface?</a:t>
            </a:r>
            <a:endParaRPr lang="en-US" dirty="0">
              <a:solidFill>
                <a:srgbClr val="3A5818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3886200" cy="162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8800" y="1371600"/>
            <a:ext cx="514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By proximity effect induced by a superconductor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-9525" y="41148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25908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47900" y="2233612"/>
            <a:ext cx="781050" cy="257175"/>
          </a:xfrm>
          <a:custGeom>
            <a:avLst/>
            <a:gdLst>
              <a:gd name="connsiteX0" fmla="*/ 781050 w 781050"/>
              <a:gd name="connsiteY0" fmla="*/ 0 h 257175"/>
              <a:gd name="connsiteX1" fmla="*/ 266700 w 781050"/>
              <a:gd name="connsiteY1" fmla="*/ 85725 h 257175"/>
              <a:gd name="connsiteX2" fmla="*/ 0 w 781050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050" h="257175">
                <a:moveTo>
                  <a:pt x="781050" y="0"/>
                </a:moveTo>
                <a:cubicBezTo>
                  <a:pt x="588962" y="21431"/>
                  <a:pt x="396875" y="42863"/>
                  <a:pt x="266700" y="85725"/>
                </a:cubicBezTo>
                <a:cubicBezTo>
                  <a:pt x="136525" y="128587"/>
                  <a:pt x="68262" y="192881"/>
                  <a:pt x="0" y="257175"/>
                </a:cubicBezTo>
              </a:path>
            </a:pathLst>
          </a:cu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6058" y="1992868"/>
            <a:ext cx="313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Vortex hosts </a:t>
            </a:r>
            <a:r>
              <a:rPr lang="en-US" dirty="0" err="1" smtClean="0">
                <a:solidFill>
                  <a:srgbClr val="000000"/>
                </a:solidFill>
              </a:rPr>
              <a:t>Majorana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Fermion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2205" y="1992868"/>
            <a:ext cx="220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Fu, Kane PRL 2008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35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031621"/>
            <a:ext cx="3352800" cy="5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6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7" y="3568670"/>
            <a:ext cx="2800350" cy="51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69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3657600" cy="38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7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31780"/>
            <a:ext cx="2676525" cy="37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264075"/>
            <a:ext cx="5810250" cy="5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71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95358"/>
            <a:ext cx="1285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Spin-Orbit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Coupled Semiconductors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109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3887229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93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8098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71562"/>
            <a:ext cx="29241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96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25" y="1519237"/>
            <a:ext cx="4902323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97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90660"/>
            <a:ext cx="2405062" cy="59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98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86608"/>
            <a:ext cx="3287541" cy="67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99" name="Picture 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6" y="3905250"/>
            <a:ext cx="4034015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100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02" y="5667375"/>
            <a:ext cx="254096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4" y="641985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Alicea</a:t>
            </a:r>
            <a:r>
              <a:rPr lang="en-US" dirty="0" smtClean="0"/>
              <a:t> PRB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Spin-Orbit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Coupled Semiconductors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06" y="3098006"/>
            <a:ext cx="3091419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152400" y="26670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098006"/>
            <a:ext cx="428032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0"/>
            <a:ext cx="5105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Majorana Fermion Induced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Resonant Andreev Reflection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Line 3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1143000"/>
            <a:ext cx="257332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199" y="1295400"/>
            <a:ext cx="421234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52894"/>
              </p:ext>
            </p:extLst>
          </p:nvPr>
        </p:nvGraphicFramePr>
        <p:xfrm>
          <a:off x="4277873" y="2438400"/>
          <a:ext cx="342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1" name="Equation" r:id="rId5" imgW="1714500" imgH="228600" progId="Equation.3">
                  <p:embed/>
                </p:oleObj>
              </mc:Choice>
              <mc:Fallback>
                <p:oleObj name="Equation" r:id="rId5" imgW="17145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873" y="2438400"/>
                        <a:ext cx="3429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876" y="3886200"/>
            <a:ext cx="362771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6074"/>
              </p:ext>
            </p:extLst>
          </p:nvPr>
        </p:nvGraphicFramePr>
        <p:xfrm>
          <a:off x="4567948" y="4648200"/>
          <a:ext cx="353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2" name="Equation" r:id="rId8" imgW="1765300" imgH="228600" progId="Equation.3">
                  <p:embed/>
                </p:oleObj>
              </mc:Choice>
              <mc:Fallback>
                <p:oleObj name="Equation" r:id="rId8" imgW="1765300" imgH="2286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948" y="4648200"/>
                        <a:ext cx="353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6343"/>
            <a:ext cx="3124200" cy="20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4572000" cy="238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Majorana Fermions at SC/TI interface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571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Fu, Kane   PRL 2009</a:t>
            </a:r>
          </a:p>
          <a:p>
            <a:r>
              <a:rPr lang="en-US" sz="1400" dirty="0" err="1" smtClean="0">
                <a:solidFill>
                  <a:srgbClr val="00B0F0"/>
                </a:solidFill>
              </a:rPr>
              <a:t>Akhmerov</a:t>
            </a:r>
            <a:r>
              <a:rPr lang="en-US" sz="1400" dirty="0" smtClean="0">
                <a:solidFill>
                  <a:srgbClr val="00B0F0"/>
                </a:solidFill>
              </a:rPr>
              <a:t> , etc. PRL 2009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962400"/>
            <a:ext cx="399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Charge Transport Through Neutral Mode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705600" y="2057400"/>
            <a:ext cx="1981200" cy="1600200"/>
            <a:chOff x="381000" y="1447800"/>
            <a:chExt cx="2438400" cy="190500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1447800"/>
              <a:ext cx="2438400" cy="1905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143000" y="1981200"/>
              <a:ext cx="838200" cy="76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16002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34037" y="219692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5000" y="28194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2172494" y="3009106"/>
              <a:ext cx="3810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3289300" y="1447800"/>
          <a:ext cx="509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8" name="Equation" r:id="rId5" imgW="2743200" imgH="253800" progId="Equation.3">
                  <p:embed/>
                </p:oleObj>
              </mc:Choice>
              <mc:Fallback>
                <p:oleObj name="Equation" r:id="rId5" imgW="2743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1447800"/>
                        <a:ext cx="509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3276600" y="1905000"/>
          <a:ext cx="27606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name="Equation" r:id="rId7" imgW="1485720" imgH="241200" progId="Equation.3">
                  <p:embed/>
                </p:oleObj>
              </mc:Choice>
              <mc:Fallback>
                <p:oleObj name="Equation" r:id="rId7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05000"/>
                        <a:ext cx="27606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276600" y="2362200"/>
          <a:ext cx="28590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0" name="Equation" r:id="rId9" imgW="1536480" imgH="241200" progId="Equation.3">
                  <p:embed/>
                </p:oleObj>
              </mc:Choice>
              <mc:Fallback>
                <p:oleObj name="Equation" r:id="rId9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62200"/>
                        <a:ext cx="28590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257800" y="5410200"/>
          <a:ext cx="10509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1" name="Equation" r:id="rId11" imgW="583920" imgH="419040" progId="Equation.3">
                  <p:embed/>
                </p:oleObj>
              </mc:Choice>
              <mc:Fallback>
                <p:oleObj name="Equation" r:id="rId11" imgW="583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410200"/>
                        <a:ext cx="10509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2819400"/>
            <a:ext cx="3282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3276600"/>
            <a:ext cx="3276600" cy="39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334000" y="4495800"/>
          <a:ext cx="31353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2" name="Equation" r:id="rId15" imgW="1688760" imgH="228600" progId="Equation.3">
                  <p:embed/>
                </p:oleObj>
              </mc:Choice>
              <mc:Fallback>
                <p:oleObj name="Equation" r:id="rId15" imgW="1688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95800"/>
                        <a:ext cx="31353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8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13861</TotalTime>
  <Words>390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1_Default Design</vt:lpstr>
      <vt:lpstr>1_Office Theme</vt:lpstr>
      <vt:lpstr>Equation</vt:lpstr>
      <vt:lpstr>Robustness of Majorana induced Fractional Josephson Effect </vt:lpstr>
      <vt:lpstr>Outline</vt:lpstr>
      <vt:lpstr>Properties of Majorana Fermions</vt:lpstr>
      <vt:lpstr>Properties of Majorana Fermions</vt:lpstr>
      <vt:lpstr>PowerPoint Presentation</vt:lpstr>
      <vt:lpstr>PowerPoint Presentation</vt:lpstr>
      <vt:lpstr>PowerPoint Presentation</vt:lpstr>
      <vt:lpstr>PowerPoint Presentation</vt:lpstr>
      <vt:lpstr>Majorana Fermions at SC/TI interface</vt:lpstr>
      <vt:lpstr>Resonant  Andreev Reflection   </vt:lpstr>
      <vt:lpstr>Resonant  Andreev Reflection </vt:lpstr>
      <vt:lpstr>PowerPoint Presentation</vt:lpstr>
      <vt:lpstr>PowerPoint Presentation</vt:lpstr>
      <vt:lpstr>Fractional Josephson Effect 3</vt:lpstr>
      <vt:lpstr>Fractional Josephson Effect 4</vt:lpstr>
      <vt:lpstr>Fractional Josephson Effect 5</vt:lpstr>
      <vt:lpstr>Fractional Josephson Effect 6</vt:lpstr>
      <vt:lpstr>Conclusion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Majorana Fermion Induced  Resonant Andreev Reflection</dc:title>
  <dc:creator>Vic</dc:creator>
  <cp:lastModifiedBy>LAW, Kam Tuen</cp:lastModifiedBy>
  <cp:revision>607</cp:revision>
  <dcterms:created xsi:type="dcterms:W3CDTF">2009-06-19T16:55:59Z</dcterms:created>
  <dcterms:modified xsi:type="dcterms:W3CDTF">2011-07-09T04:59:49Z</dcterms:modified>
</cp:coreProperties>
</file>